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18" roundtripDataSignature="AMtx7mi+roy5OWxTwTTANbE6eG9UzSSqy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18"/>
    <p:restoredTop sz="94694"/>
  </p:normalViewPr>
  <p:slideViewPr>
    <p:cSldViewPr snapToGrid="0">
      <p:cViewPr varScale="1">
        <p:scale>
          <a:sx n="111" d="100"/>
          <a:sy n="111" d="100"/>
        </p:scale>
        <p:origin x="907"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customschemas.google.com/relationships/presentationmetadata" Target="meta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media/image1.jpg>
</file>

<file path=ppt/media/image10.jp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72188236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 name="Google Shape;3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54334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989195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7" name="Google Shape;12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15532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58613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 name="Google Shape;4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0469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05404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 name="Google Shape;6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03723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 name="Google Shape;6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155234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74f3d62c74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g74f3d62c74_1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81882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 name="Google Shape;8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85651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1728480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 name="Google Shape;10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4387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
        <p:cNvGrpSpPr/>
        <p:nvPr/>
      </p:nvGrpSpPr>
      <p:grpSpPr>
        <a:xfrm>
          <a:off x="0" y="0"/>
          <a:ext cx="0" cy="0"/>
          <a:chOff x="0" y="0"/>
          <a:chExt cx="0" cy="0"/>
        </a:xfrm>
      </p:grpSpPr>
      <p:sp>
        <p:nvSpPr>
          <p:cNvPr id="11" name="Google Shape;11;p13"/>
          <p:cNvSpPr txBox="1">
            <a:spLocks noGrp="1"/>
          </p:cNvSpPr>
          <p:nvPr>
            <p:ph type="title"/>
          </p:nvPr>
        </p:nvSpPr>
        <p:spPr>
          <a:xfrm>
            <a:off x="457200" y="675085"/>
            <a:ext cx="8229600" cy="8013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1pPr>
            <a:lvl2pPr marR="0" lvl="1"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2pPr>
            <a:lvl3pPr marR="0" lvl="2"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3pPr>
            <a:lvl4pPr marR="0" lvl="3"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4pPr>
            <a:lvl5pPr marR="0" lvl="4"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5pPr>
            <a:lvl6pPr marR="0" lvl="5"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6pPr>
            <a:lvl7pPr marR="0" lvl="6"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7pPr>
            <a:lvl8pPr marR="0" lvl="7"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8pPr>
            <a:lvl9pPr marR="0" lvl="8"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9pPr>
          </a:lstStyle>
          <a:p>
            <a:endParaRPr/>
          </a:p>
        </p:txBody>
      </p:sp>
      <p:sp>
        <p:nvSpPr>
          <p:cNvPr id="12" name="Google Shape;12;p1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14"/>
          <p:cNvSpPr txBox="1">
            <a:spLocks noGrp="1"/>
          </p:cNvSpPr>
          <p:nvPr>
            <p:ph type="ctrTitle"/>
          </p:nvPr>
        </p:nvSpPr>
        <p:spPr>
          <a:xfrm>
            <a:off x="685800" y="1597819"/>
            <a:ext cx="7772400" cy="11025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1pPr>
            <a:lvl2pPr marR="0" lvl="1"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2pPr>
            <a:lvl3pPr marR="0" lvl="2"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3pPr>
            <a:lvl4pPr marR="0" lvl="3"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4pPr>
            <a:lvl5pPr marR="0" lvl="4"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5pPr>
            <a:lvl6pPr marR="0" lvl="5"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6pPr>
            <a:lvl7pPr marR="0" lvl="6"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7pPr>
            <a:lvl8pPr marR="0" lvl="7"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8pPr>
            <a:lvl9pPr marR="0" lvl="8"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9pPr>
          </a:lstStyle>
          <a:p>
            <a:endParaRPr/>
          </a:p>
        </p:txBody>
      </p:sp>
      <p:sp>
        <p:nvSpPr>
          <p:cNvPr id="15" name="Google Shape;15;p14"/>
          <p:cNvSpPr txBox="1">
            <a:spLocks noGrp="1"/>
          </p:cNvSpPr>
          <p:nvPr>
            <p:ph type="subTitle" idx="1"/>
          </p:nvPr>
        </p:nvSpPr>
        <p:spPr>
          <a:xfrm>
            <a:off x="1371600" y="2914650"/>
            <a:ext cx="6400800" cy="131460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480"/>
              </a:spcBef>
              <a:spcAft>
                <a:spcPts val="0"/>
              </a:spcAft>
              <a:buClr>
                <a:srgbClr val="888888"/>
              </a:buClr>
              <a:buSzPts val="2400"/>
              <a:buFont typeface="Arial"/>
              <a:buNone/>
              <a:defRPr sz="2400" b="0" i="0" u="none" strike="noStrike" cap="none">
                <a:solidFill>
                  <a:srgbClr val="888888"/>
                </a:solidFill>
                <a:latin typeface="Arial"/>
                <a:ea typeface="Arial"/>
                <a:cs typeface="Arial"/>
                <a:sym typeface="Arial"/>
              </a:defRPr>
            </a:lvl1pPr>
            <a:lvl2pPr marR="0" lvl="1" algn="ctr">
              <a:lnSpc>
                <a:spcPct val="100000"/>
              </a:lnSpc>
              <a:spcBef>
                <a:spcPts val="480"/>
              </a:spcBef>
              <a:spcAft>
                <a:spcPts val="0"/>
              </a:spcAft>
              <a:buClr>
                <a:srgbClr val="888888"/>
              </a:buClr>
              <a:buSzPts val="2400"/>
              <a:buFont typeface="Arial"/>
              <a:buNone/>
              <a:defRPr sz="2400" b="0" i="0" u="none" strike="noStrike" cap="none">
                <a:solidFill>
                  <a:srgbClr val="888888"/>
                </a:solidFill>
                <a:latin typeface="Arial"/>
                <a:ea typeface="Arial"/>
                <a:cs typeface="Arial"/>
                <a:sym typeface="Arial"/>
              </a:defRPr>
            </a:lvl2pPr>
            <a:lvl3pPr marR="0" lvl="2" algn="ctr">
              <a:lnSpc>
                <a:spcPct val="100000"/>
              </a:lnSpc>
              <a:spcBef>
                <a:spcPts val="36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R="0" lvl="3" algn="ctr">
              <a:lnSpc>
                <a:spcPct val="100000"/>
              </a:lnSpc>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4pPr>
            <a:lvl5pPr marR="0" lvl="4" algn="ctr">
              <a:lnSpc>
                <a:spcPct val="100000"/>
              </a:lnSpc>
              <a:spcBef>
                <a:spcPts val="200"/>
              </a:spcBef>
              <a:spcAft>
                <a:spcPts val="0"/>
              </a:spcAft>
              <a:buClr>
                <a:srgbClr val="888888"/>
              </a:buClr>
              <a:buSzPts val="1000"/>
              <a:buFont typeface="Arial"/>
              <a:buNone/>
              <a:defRPr sz="1000" b="0" i="0" u="none" strike="noStrike" cap="none">
                <a:solidFill>
                  <a:srgbClr val="888888"/>
                </a:solidFill>
                <a:latin typeface="Arial"/>
                <a:ea typeface="Arial"/>
                <a:cs typeface="Arial"/>
                <a:sym typeface="Arial"/>
              </a:defRPr>
            </a:lvl5pPr>
            <a:lvl6pPr marR="0" lvl="5"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6" name="Google Shape;16;p1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15"/>
          <p:cNvSpPr txBox="1">
            <a:spLocks noGrp="1"/>
          </p:cNvSpPr>
          <p:nvPr>
            <p:ph type="title"/>
          </p:nvPr>
        </p:nvSpPr>
        <p:spPr>
          <a:xfrm>
            <a:off x="457200" y="675085"/>
            <a:ext cx="8229600" cy="8013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1pPr>
            <a:lvl2pPr marR="0" lvl="1"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2pPr>
            <a:lvl3pPr marR="0" lvl="2"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3pPr>
            <a:lvl4pPr marR="0" lvl="3"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4pPr>
            <a:lvl5pPr marR="0" lvl="4"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5pPr>
            <a:lvl6pPr marR="0" lvl="5"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6pPr>
            <a:lvl7pPr marR="0" lvl="6"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7pPr>
            <a:lvl8pPr marR="0" lvl="7"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8pPr>
            <a:lvl9pPr marR="0" lvl="8"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9pPr>
          </a:lstStyle>
          <a:p>
            <a:endParaRPr/>
          </a:p>
        </p:txBody>
      </p:sp>
      <p:sp>
        <p:nvSpPr>
          <p:cNvPr id="19" name="Google Shape;19;p15"/>
          <p:cNvSpPr txBox="1">
            <a:spLocks noGrp="1"/>
          </p:cNvSpPr>
          <p:nvPr>
            <p:ph type="body" idx="1"/>
          </p:nvPr>
        </p:nvSpPr>
        <p:spPr>
          <a:xfrm>
            <a:off x="457200" y="2266950"/>
            <a:ext cx="8229600" cy="2327700"/>
          </a:xfrm>
          <a:prstGeom prst="rect">
            <a:avLst/>
          </a:prstGeom>
          <a:noFill/>
          <a:ln>
            <a:noFill/>
          </a:ln>
        </p:spPr>
        <p:txBody>
          <a:bodyPr spcFirstLastPara="1" wrap="square" lIns="91425" tIns="91425" rIns="91425" bIns="91425" anchor="t" anchorCtr="0">
            <a:noAutofit/>
          </a:bodyPr>
          <a:lstStyle>
            <a:lvl1pPr marL="457200" marR="0" lvl="0" indent="-381000" algn="l">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81000" algn="l">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17500" algn="l">
              <a:lnSpc>
                <a:spcPct val="100000"/>
              </a:lnSpc>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292100" algn="l">
              <a:lnSpc>
                <a:spcPct val="100000"/>
              </a:lnSpc>
              <a:spcBef>
                <a:spcPts val="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0" name="Google Shape;20;p1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1"/>
        <p:cNvGrpSpPr/>
        <p:nvPr/>
      </p:nvGrpSpPr>
      <p:grpSpPr>
        <a:xfrm>
          <a:off x="0" y="0"/>
          <a:ext cx="0" cy="0"/>
          <a:chOff x="0" y="0"/>
          <a:chExt cx="0" cy="0"/>
        </a:xfrm>
      </p:grpSpPr>
      <p:sp>
        <p:nvSpPr>
          <p:cNvPr id="22" name="Google Shape;22;p16"/>
          <p:cNvSpPr txBox="1">
            <a:spLocks noGrp="1"/>
          </p:cNvSpPr>
          <p:nvPr>
            <p:ph type="title"/>
          </p:nvPr>
        </p:nvSpPr>
        <p:spPr>
          <a:xfrm>
            <a:off x="457200" y="675085"/>
            <a:ext cx="8229600" cy="8013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1pPr>
            <a:lvl2pPr marR="0" lvl="1"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2pPr>
            <a:lvl3pPr marR="0" lvl="2"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3pPr>
            <a:lvl4pPr marR="0" lvl="3"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4pPr>
            <a:lvl5pPr marR="0" lvl="4"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5pPr>
            <a:lvl6pPr marR="0" lvl="5"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6pPr>
            <a:lvl7pPr marR="0" lvl="6"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7pPr>
            <a:lvl8pPr marR="0" lvl="7"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8pPr>
            <a:lvl9pPr marR="0" lvl="8" algn="ctr">
              <a:lnSpc>
                <a:spcPct val="100000"/>
              </a:lnSpc>
              <a:spcBef>
                <a:spcPts val="0"/>
              </a:spcBef>
              <a:spcAft>
                <a:spcPts val="0"/>
              </a:spcAft>
              <a:buSzPts val="1400"/>
              <a:buNone/>
              <a:defRPr sz="3200" b="1" i="0" u="none" strike="noStrike" cap="none">
                <a:solidFill>
                  <a:schemeClr val="dk1"/>
                </a:solidFill>
                <a:latin typeface="Arial"/>
                <a:ea typeface="Arial"/>
                <a:cs typeface="Arial"/>
                <a:sym typeface="Arial"/>
              </a:defRPr>
            </a:lvl9pPr>
          </a:lstStyle>
          <a:p>
            <a:endParaRPr/>
          </a:p>
        </p:txBody>
      </p:sp>
      <p:sp>
        <p:nvSpPr>
          <p:cNvPr id="23" name="Google Shape;23;p16"/>
          <p:cNvSpPr txBox="1">
            <a:spLocks noGrp="1"/>
          </p:cNvSpPr>
          <p:nvPr>
            <p:ph type="body" idx="1"/>
          </p:nvPr>
        </p:nvSpPr>
        <p:spPr>
          <a:xfrm>
            <a:off x="457200" y="1200150"/>
            <a:ext cx="4038600" cy="3394500"/>
          </a:xfrm>
          <a:prstGeom prst="rect">
            <a:avLst/>
          </a:prstGeom>
          <a:noFill/>
          <a:ln>
            <a:noFill/>
          </a:ln>
        </p:spPr>
        <p:txBody>
          <a:bodyPr spcFirstLastPara="1" wrap="square" lIns="91425" tIns="91425" rIns="91425" bIns="91425" anchor="t" anchorCtr="0">
            <a:noAutofit/>
          </a:bodyPr>
          <a:lstStyle>
            <a:lvl1pPr marL="457200" marR="0" lvl="0" indent="-406400" algn="l">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Google Shape;24;p16"/>
          <p:cNvSpPr txBox="1">
            <a:spLocks noGrp="1"/>
          </p:cNvSpPr>
          <p:nvPr>
            <p:ph type="body" idx="2"/>
          </p:nvPr>
        </p:nvSpPr>
        <p:spPr>
          <a:xfrm>
            <a:off x="4648200" y="1200150"/>
            <a:ext cx="4038600" cy="3394500"/>
          </a:xfrm>
          <a:prstGeom prst="rect">
            <a:avLst/>
          </a:prstGeom>
          <a:noFill/>
          <a:ln>
            <a:noFill/>
          </a:ln>
        </p:spPr>
        <p:txBody>
          <a:bodyPr spcFirstLastPara="1" wrap="square" lIns="91425" tIns="91425" rIns="91425" bIns="91425" anchor="t" anchorCtr="0">
            <a:noAutofit/>
          </a:bodyPr>
          <a:lstStyle>
            <a:lvl1pPr marL="457200" marR="0" lvl="0" indent="-406400" algn="l">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5" name="Google Shape;25;p1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6"/>
        <p:cNvGrpSpPr/>
        <p:nvPr/>
      </p:nvGrpSpPr>
      <p:grpSpPr>
        <a:xfrm>
          <a:off x="0" y="0"/>
          <a:ext cx="0" cy="0"/>
          <a:chOff x="0" y="0"/>
          <a:chExt cx="0" cy="0"/>
        </a:xfrm>
      </p:grpSpPr>
      <p:sp>
        <p:nvSpPr>
          <p:cNvPr id="27" name="Google Shape;27;p17"/>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sp>
        <p:nvSpPr>
          <p:cNvPr id="29" name="Google Shape;29;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0" name="Google Shape;30;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480"/>
              </a:spcBef>
              <a:spcAft>
                <a:spcPts val="0"/>
              </a:spcAft>
              <a:buSzPts val="2400"/>
              <a:buChar char="•"/>
              <a:defRPr/>
            </a:lvl1pPr>
            <a:lvl2pPr marL="914400" lvl="1" indent="-381000" algn="l">
              <a:lnSpc>
                <a:spcPct val="100000"/>
              </a:lnSpc>
              <a:spcBef>
                <a:spcPts val="480"/>
              </a:spcBef>
              <a:spcAft>
                <a:spcPts val="0"/>
              </a:spcAft>
              <a:buSzPts val="2400"/>
              <a:buChar char="–"/>
              <a:defRPr/>
            </a:lvl2pPr>
            <a:lvl3pPr marL="1371600" lvl="2" indent="-342900" algn="l">
              <a:lnSpc>
                <a:spcPct val="100000"/>
              </a:lnSpc>
              <a:spcBef>
                <a:spcPts val="360"/>
              </a:spcBef>
              <a:spcAft>
                <a:spcPts val="0"/>
              </a:spcAft>
              <a:buSzPts val="1800"/>
              <a:buChar char="•"/>
              <a:defRPr/>
            </a:lvl3pPr>
            <a:lvl4pPr marL="1828800" lvl="3" indent="-317500" algn="l">
              <a:lnSpc>
                <a:spcPct val="100000"/>
              </a:lnSpc>
              <a:spcBef>
                <a:spcPts val="280"/>
              </a:spcBef>
              <a:spcAft>
                <a:spcPts val="0"/>
              </a:spcAft>
              <a:buSzPts val="1400"/>
              <a:buChar char="–"/>
              <a:defRPr/>
            </a:lvl4pPr>
            <a:lvl5pPr marL="2286000" lvl="4" indent="-292100" algn="l">
              <a:lnSpc>
                <a:spcPct val="100000"/>
              </a:lnSpc>
              <a:spcBef>
                <a:spcPts val="200"/>
              </a:spcBef>
              <a:spcAft>
                <a:spcPts val="0"/>
              </a:spcAft>
              <a:buSzPts val="1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31" name="Google Shape;31;p18"/>
          <p:cNvSpPr txBox="1">
            <a:spLocks noGrp="1"/>
          </p:cNvSpPr>
          <p:nvPr>
            <p:ph type="sldNum" idx="12"/>
          </p:nvPr>
        </p:nvSpPr>
        <p:spPr>
          <a:xfrm>
            <a:off x="8472458" y="4663217"/>
            <a:ext cx="548700" cy="3936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2"/>
          <p:cNvSpPr txBox="1">
            <a:spLocks noGrp="1"/>
          </p:cNvSpPr>
          <p:nvPr>
            <p:ph type="title"/>
          </p:nvPr>
        </p:nvSpPr>
        <p:spPr>
          <a:xfrm>
            <a:off x="457200" y="675085"/>
            <a:ext cx="8229600" cy="80130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000000"/>
              </a:buClr>
              <a:buSzPts val="1400"/>
              <a:buFont typeface="Arial"/>
              <a:buNone/>
              <a:defRPr sz="3200" b="1"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3200" b="1"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3200" b="1"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3200" b="1"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3200" b="1"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3200" b="1"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3200" b="1"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3200" b="1"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3200" b="1" i="0" u="none" strike="noStrike" cap="none">
                <a:solidFill>
                  <a:schemeClr val="dk1"/>
                </a:solidFill>
                <a:latin typeface="Arial"/>
                <a:ea typeface="Arial"/>
                <a:cs typeface="Arial"/>
                <a:sym typeface="Arial"/>
              </a:defRPr>
            </a:lvl9pPr>
          </a:lstStyle>
          <a:p>
            <a:endParaRPr/>
          </a:p>
        </p:txBody>
      </p:sp>
      <p:sp>
        <p:nvSpPr>
          <p:cNvPr id="7" name="Google Shape;7;p12"/>
          <p:cNvSpPr txBox="1">
            <a:spLocks noGrp="1"/>
          </p:cNvSpPr>
          <p:nvPr>
            <p:ph type="body" idx="1"/>
          </p:nvPr>
        </p:nvSpPr>
        <p:spPr>
          <a:xfrm>
            <a:off x="457200" y="2266950"/>
            <a:ext cx="8229600" cy="23277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9" name="Google Shape;9;p12"/>
          <p:cNvPicPr preferRelativeResize="0"/>
          <p:nvPr/>
        </p:nvPicPr>
        <p:blipFill rotWithShape="1">
          <a:blip r:embed="rId8">
            <a:alphaModFix/>
          </a:blip>
          <a:srcRect/>
          <a:stretch/>
        </p:blipFill>
        <p:spPr>
          <a:xfrm>
            <a:off x="0" y="0"/>
            <a:ext cx="9144000" cy="3429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1.xml"/><Relationship Id="rId7" Type="http://schemas.openxmlformats.org/officeDocument/2006/relationships/image" Target="../media/image10.jp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1"/>
          <p:cNvSpPr txBox="1"/>
          <p:nvPr/>
        </p:nvSpPr>
        <p:spPr>
          <a:xfrm>
            <a:off x="1480650" y="494755"/>
            <a:ext cx="6182700" cy="2429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2000" b="1" i="0" u="none" strike="noStrike" cap="none" dirty="0">
                <a:solidFill>
                  <a:schemeClr val="dk1"/>
                </a:solidFill>
                <a:latin typeface="Arial"/>
                <a:ea typeface="Arial"/>
                <a:cs typeface="Arial"/>
                <a:sym typeface="Arial"/>
              </a:rPr>
              <a:t>CSC 522 Project Presentation </a:t>
            </a:r>
            <a:r>
              <a:rPr lang="en-US" sz="1400" b="0" i="0" u="none" strike="noStrike" cap="none" dirty="0">
                <a:solidFill>
                  <a:srgbClr val="FF2A27"/>
                </a:solidFill>
                <a:latin typeface="Arial"/>
                <a:ea typeface="Arial"/>
                <a:cs typeface="Arial"/>
                <a:sym typeface="Arial"/>
              </a:rPr>
              <a:t/>
            </a:r>
            <a:br>
              <a:rPr lang="en-US" sz="1400" b="0" i="0" u="none" strike="noStrike" cap="none" dirty="0">
                <a:solidFill>
                  <a:srgbClr val="FF2A27"/>
                </a:solidFill>
                <a:latin typeface="Arial"/>
                <a:ea typeface="Arial"/>
                <a:cs typeface="Arial"/>
                <a:sym typeface="Arial"/>
              </a:rPr>
            </a:br>
            <a:r>
              <a:rPr lang="en-US" sz="3200" b="1" i="0" u="none" strike="noStrike" cap="none" dirty="0">
                <a:solidFill>
                  <a:srgbClr val="FF2A27"/>
                </a:solidFill>
                <a:latin typeface="Arial"/>
                <a:ea typeface="Arial"/>
                <a:cs typeface="Arial"/>
                <a:sym typeface="Arial"/>
              </a:rPr>
              <a:t>Utilizing the Open Movie Database API and Netflix Data for predicting rating of a movie</a:t>
            </a:r>
            <a:r>
              <a:rPr lang="en-US" sz="3200" b="1" i="0" u="none" strike="noStrike" cap="none" dirty="0">
                <a:solidFill>
                  <a:srgbClr val="000000"/>
                </a:solidFill>
                <a:latin typeface="Arial"/>
                <a:ea typeface="Arial"/>
                <a:cs typeface="Arial"/>
                <a:sym typeface="Arial"/>
              </a:rPr>
              <a:t/>
            </a:r>
            <a:br>
              <a:rPr lang="en-US" sz="3200" b="1" i="0" u="none" strike="noStrike" cap="none" dirty="0">
                <a:solidFill>
                  <a:srgbClr val="000000"/>
                </a:solidFill>
                <a:latin typeface="Arial"/>
                <a:ea typeface="Arial"/>
                <a:cs typeface="Arial"/>
                <a:sym typeface="Arial"/>
              </a:rPr>
            </a:br>
            <a:endParaRPr sz="3200" b="0" i="0" u="none" strike="noStrike" cap="none" dirty="0">
              <a:solidFill>
                <a:srgbClr val="000000"/>
              </a:solidFill>
              <a:latin typeface="Arial"/>
              <a:ea typeface="Arial"/>
              <a:cs typeface="Arial"/>
              <a:sym typeface="Arial"/>
            </a:endParaRPr>
          </a:p>
        </p:txBody>
      </p:sp>
      <p:sp>
        <p:nvSpPr>
          <p:cNvPr id="37" name="Google Shape;37;p1"/>
          <p:cNvSpPr txBox="1"/>
          <p:nvPr/>
        </p:nvSpPr>
        <p:spPr>
          <a:xfrm>
            <a:off x="5847184" y="3594768"/>
            <a:ext cx="2967134" cy="954107"/>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Amit Mandliya (amandli)</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Jay Modi (jmodi3)</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Jaydip Gabani (jgabani)</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Maharshi Parekh (mgparekh)</a:t>
            </a:r>
            <a:endParaRPr/>
          </a:p>
        </p:txBody>
      </p:sp>
      <p:sp>
        <p:nvSpPr>
          <p:cNvPr id="38" name="Google Shape;38;p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a:t>
            </a:fld>
            <a:endParaRPr/>
          </a:p>
        </p:txBody>
      </p:sp>
      <p:pic>
        <p:nvPicPr>
          <p:cNvPr id="39" name="Google Shape;39;p1" descr="6 Steps for Applying Data Science to Security"/>
          <p:cNvPicPr preferRelativeResize="0"/>
          <p:nvPr/>
        </p:nvPicPr>
        <p:blipFill rotWithShape="1">
          <a:blip r:embed="rId5">
            <a:alphaModFix/>
          </a:blip>
          <a:srcRect/>
          <a:stretch/>
        </p:blipFill>
        <p:spPr>
          <a:xfrm>
            <a:off x="303803" y="2799472"/>
            <a:ext cx="4198189" cy="1920526"/>
          </a:xfrm>
          <a:prstGeom prst="rect">
            <a:avLst/>
          </a:prstGeom>
          <a:noFill/>
          <a:ln>
            <a:noFill/>
          </a:ln>
        </p:spPr>
      </p:pic>
      <p:sp>
        <p:nvSpPr>
          <p:cNvPr id="40" name="Google Shape;40;p1"/>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t>Group </a:t>
            </a:r>
            <a:r>
              <a:rPr lang="en-US" dirty="0" smtClean="0"/>
              <a:t>P11, </a:t>
            </a:r>
            <a:r>
              <a:rPr lang="en-US" dirty="0"/>
              <a:t>Speaker - Amit </a:t>
            </a:r>
            <a:endParaRPr dirty="0"/>
          </a:p>
        </p:txBody>
      </p:sp>
      <p:pic>
        <p:nvPicPr>
          <p:cNvPr id="5" name="Audio 4">
            <a:hlinkClick r:id="" action="ppaction://media"/>
            <a:extLst>
              <a:ext uri="{FF2B5EF4-FFF2-40B4-BE49-F238E27FC236}">
                <a16:creationId xmlns:a16="http://schemas.microsoft.com/office/drawing/2014/main" xmlns="" id="{51939164-7C26-4E04-9C32-10FB17A85BD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442"/>
    </mc:Choice>
    <mc:Fallback xmlns="">
      <p:transition spd="slow" advTm="14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9"/>
          <p:cNvSpPr txBox="1"/>
          <p:nvPr/>
        </p:nvSpPr>
        <p:spPr>
          <a:xfrm>
            <a:off x="678023" y="1161691"/>
            <a:ext cx="7719527" cy="357204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None/>
            </a:pPr>
            <a:r>
              <a:rPr lang="en-US"/>
              <a:t>Combing the data with a fine tooth, and over hundreds of columns of attributes we learn: </a:t>
            </a:r>
            <a:endParaRPr/>
          </a:p>
          <a:p>
            <a:pPr marL="457200" marR="0" lvl="0" indent="-317500" algn="just" rtl="0">
              <a:lnSpc>
                <a:spcPct val="115000"/>
              </a:lnSpc>
              <a:spcBef>
                <a:spcPts val="0"/>
              </a:spcBef>
              <a:spcAft>
                <a:spcPts val="0"/>
              </a:spcAft>
              <a:buSzPts val="1400"/>
              <a:buChar char="●"/>
            </a:pPr>
            <a:r>
              <a:rPr lang="en-US"/>
              <a:t>Computations are time-intensive if improper attributes are chosen</a:t>
            </a:r>
            <a:endParaRPr/>
          </a:p>
          <a:p>
            <a:pPr marL="457200" marR="0" lvl="0" indent="-317500" algn="just" rtl="0">
              <a:lnSpc>
                <a:spcPct val="115000"/>
              </a:lnSpc>
              <a:spcBef>
                <a:spcPts val="0"/>
              </a:spcBef>
              <a:spcAft>
                <a:spcPts val="0"/>
              </a:spcAft>
              <a:buSzPts val="1400"/>
              <a:buChar char="●"/>
            </a:pPr>
            <a:r>
              <a:rPr lang="en-US"/>
              <a:t>Accuracy / Error did not increase/decrease by any significant amount while trying to find associations between Actors and Directors {Tweaking Lasso Regression’s alpha value was not effective in finding results}.</a:t>
            </a:r>
            <a:endParaRPr/>
          </a:p>
          <a:p>
            <a:pPr marL="457200" marR="0" lvl="0" indent="-317500" algn="just" rtl="0">
              <a:lnSpc>
                <a:spcPct val="115000"/>
              </a:lnSpc>
              <a:spcBef>
                <a:spcPts val="0"/>
              </a:spcBef>
              <a:spcAft>
                <a:spcPts val="0"/>
              </a:spcAft>
              <a:buSzPts val="1400"/>
              <a:buChar char="●"/>
            </a:pPr>
            <a:r>
              <a:rPr lang="en-US"/>
              <a:t>Given a good estimate of error margin, our Stacked Regressor model is effective in predicting the rating of a movie, given its Title, Genre, Actors, Writers, and Language.</a:t>
            </a:r>
            <a:endParaRPr/>
          </a:p>
          <a:p>
            <a:pPr marL="457200" marR="0" lvl="0" indent="-317500" algn="just" rtl="0">
              <a:lnSpc>
                <a:spcPct val="115000"/>
              </a:lnSpc>
              <a:spcBef>
                <a:spcPts val="0"/>
              </a:spcBef>
              <a:spcAft>
                <a:spcPts val="0"/>
              </a:spcAft>
              <a:buSzPts val="1400"/>
              <a:buChar char="●"/>
            </a:pPr>
            <a:r>
              <a:rPr lang="en-US"/>
              <a:t>An unexpected association between Genre, Movie Runtime and Production House - the model fared much better if these attributes were given more weights!</a:t>
            </a:r>
            <a:endParaRPr/>
          </a:p>
          <a:p>
            <a:pPr marL="457200" marR="0" lvl="0" indent="-317500" algn="just" rtl="0">
              <a:lnSpc>
                <a:spcPct val="115000"/>
              </a:lnSpc>
              <a:spcBef>
                <a:spcPts val="0"/>
              </a:spcBef>
              <a:spcAft>
                <a:spcPts val="0"/>
              </a:spcAft>
              <a:buSzPts val="1400"/>
              <a:buChar char="●"/>
            </a:pPr>
            <a:r>
              <a:rPr lang="en-US"/>
              <a:t>We can now successfully predict a Movie’s Rating out of 10 with 80% accuracy!</a:t>
            </a:r>
            <a:endParaRPr/>
          </a:p>
          <a:p>
            <a:pPr marL="457200" marR="0" lvl="0" indent="-317500" algn="just" rtl="0">
              <a:lnSpc>
                <a:spcPct val="115000"/>
              </a:lnSpc>
              <a:spcBef>
                <a:spcPts val="0"/>
              </a:spcBef>
              <a:spcAft>
                <a:spcPts val="0"/>
              </a:spcAft>
              <a:buSzPts val="1400"/>
              <a:buChar char="●"/>
            </a:pPr>
            <a:r>
              <a:rPr lang="en-US"/>
              <a:t>Our model is especially useful when you would like to predict the rating of a Movie when you have a lot of details about the movie.</a:t>
            </a:r>
            <a:endParaRPr/>
          </a:p>
        </p:txBody>
      </p:sp>
      <p:sp>
        <p:nvSpPr>
          <p:cNvPr id="122" name="Google Shape;122;p9"/>
          <p:cNvSpPr txBox="1"/>
          <p:nvPr/>
        </p:nvSpPr>
        <p:spPr>
          <a:xfrm>
            <a:off x="746451" y="651150"/>
            <a:ext cx="76512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Discussion: </a:t>
            </a:r>
            <a:r>
              <a:rPr lang="en-US" sz="1900" b="1" i="0" u="none" strike="noStrike" cap="none">
                <a:solidFill>
                  <a:srgbClr val="FF2A27"/>
                </a:solidFill>
                <a:latin typeface="Arial"/>
                <a:ea typeface="Arial"/>
                <a:cs typeface="Arial"/>
                <a:sym typeface="Arial"/>
              </a:rPr>
              <a:t>What do your results mean</a:t>
            </a:r>
            <a:r>
              <a:rPr lang="en-US" sz="1900" b="1">
                <a:solidFill>
                  <a:srgbClr val="FF2A27"/>
                </a:solidFill>
              </a:rPr>
              <a:t>? W</a:t>
            </a:r>
            <a:r>
              <a:rPr lang="en-US" sz="1900" b="1" i="0" u="none" strike="noStrike" cap="none">
                <a:solidFill>
                  <a:srgbClr val="FF2A27"/>
                </a:solidFill>
                <a:latin typeface="Arial"/>
                <a:ea typeface="Arial"/>
                <a:cs typeface="Arial"/>
                <a:sym typeface="Arial"/>
              </a:rPr>
              <a:t>hy do they matter?</a:t>
            </a:r>
            <a:endParaRPr sz="1300"/>
          </a:p>
        </p:txBody>
      </p:sp>
      <p:sp>
        <p:nvSpPr>
          <p:cNvPr id="123" name="Google Shape;123;p9"/>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sp>
        <p:nvSpPr>
          <p:cNvPr id="124" name="Google Shape;124;p9"/>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Jay</a:t>
            </a:r>
            <a:endParaRPr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2213"/>
    </mc:Choice>
    <mc:Fallback xmlns="">
      <p:transition spd="slow" advTm="72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0"/>
          <p:cNvSpPr txBox="1"/>
          <p:nvPr/>
        </p:nvSpPr>
        <p:spPr>
          <a:xfrm>
            <a:off x="678023" y="1161691"/>
            <a:ext cx="7719527" cy="357204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AutoNum type="arabicPeriod"/>
            </a:pPr>
            <a:r>
              <a:rPr lang="en-US" b="1" dirty="0"/>
              <a:t>Complexity &amp; Dataset- </a:t>
            </a:r>
            <a:r>
              <a:rPr lang="en-US" dirty="0"/>
              <a:t>Given the dimensionality and the diversity in each attribute, finding correlations between attributes and finding the major contributing factor is difficult. Complexity increases as you </a:t>
            </a:r>
            <a:r>
              <a:rPr lang="en-US" dirty="0" smtClean="0"/>
              <a:t>analyze </a:t>
            </a:r>
            <a:r>
              <a:rPr lang="en-US" dirty="0"/>
              <a:t>deeper and the most important factor is the dataset being used.</a:t>
            </a:r>
            <a:endParaRPr dirty="0"/>
          </a:p>
          <a:p>
            <a:pPr marL="457200" marR="0" lvl="0" indent="-317500" algn="l" rtl="0">
              <a:lnSpc>
                <a:spcPct val="100000"/>
              </a:lnSpc>
              <a:spcBef>
                <a:spcPts val="0"/>
              </a:spcBef>
              <a:spcAft>
                <a:spcPts val="0"/>
              </a:spcAft>
              <a:buSzPts val="1400"/>
              <a:buAutoNum type="arabicPeriod"/>
            </a:pPr>
            <a:r>
              <a:rPr lang="en-US" b="1" dirty="0"/>
              <a:t>Dataset and Attributes Matter to predict Ratings: </a:t>
            </a:r>
            <a:r>
              <a:rPr lang="en-US" dirty="0"/>
              <a:t>Surprising association was found between Genre, Production Company and Movie Runtime - our model fared much well with an accuracy reaching 76% with error margin of 0.8. </a:t>
            </a:r>
            <a:endParaRPr dirty="0"/>
          </a:p>
          <a:p>
            <a:pPr marL="457200" marR="0" lvl="0" indent="-317500" algn="l" rtl="0">
              <a:lnSpc>
                <a:spcPct val="100000"/>
              </a:lnSpc>
              <a:spcBef>
                <a:spcPts val="0"/>
              </a:spcBef>
              <a:spcAft>
                <a:spcPts val="0"/>
              </a:spcAft>
              <a:buSzPts val="1400"/>
              <a:buAutoNum type="arabicPeriod"/>
            </a:pPr>
            <a:r>
              <a:rPr lang="en-US" b="1" dirty="0"/>
              <a:t>Missing factors:</a:t>
            </a:r>
            <a:r>
              <a:rPr lang="en-US" dirty="0"/>
              <a:t> Just like there can be several hidden nodes in Bayesian Network, there might be another important factor in a Movie Prediction system, speculated to be the story of the movie. Advanced NLP analysis on the storyline might provide unexpected insights and results.</a:t>
            </a:r>
            <a:endParaRPr dirty="0"/>
          </a:p>
          <a:p>
            <a:pPr marL="457200" marR="0" lvl="0" indent="-317500" algn="l" rtl="0">
              <a:lnSpc>
                <a:spcPct val="100000"/>
              </a:lnSpc>
              <a:spcBef>
                <a:spcPts val="0"/>
              </a:spcBef>
              <a:spcAft>
                <a:spcPts val="0"/>
              </a:spcAft>
              <a:buSzPts val="1400"/>
              <a:buAutoNum type="arabicPeriod"/>
            </a:pPr>
            <a:r>
              <a:rPr lang="en-US" b="1" dirty="0"/>
              <a:t>Regression models: </a:t>
            </a:r>
            <a:r>
              <a:rPr lang="en-US" dirty="0"/>
              <a:t>Both our reports highlight the results obtained from each model we experimented with. As expected Stacked Regression works well with many weak models and provides a result with strong confidence. Various alternative approaches have also been discussed in the reports.</a:t>
            </a:r>
            <a:endParaRPr dirty="0"/>
          </a:p>
          <a:p>
            <a:pPr marL="457200" marR="0" lvl="0" indent="-317500" algn="l" rtl="0">
              <a:lnSpc>
                <a:spcPct val="100000"/>
              </a:lnSpc>
              <a:spcBef>
                <a:spcPts val="0"/>
              </a:spcBef>
              <a:spcAft>
                <a:spcPts val="0"/>
              </a:spcAft>
              <a:buSzPts val="1400"/>
              <a:buAutoNum type="arabicPeriod"/>
            </a:pPr>
            <a:r>
              <a:rPr lang="en-US" b="1" dirty="0"/>
              <a:t>Data Analysis: </a:t>
            </a:r>
            <a:r>
              <a:rPr lang="en-US" dirty="0"/>
              <a:t>Our project also shows that data analysis is about the right model selection, correct data preprocessing and the results can sometimes be surprising!</a:t>
            </a:r>
            <a:endParaRPr dirty="0"/>
          </a:p>
        </p:txBody>
      </p:sp>
      <p:sp>
        <p:nvSpPr>
          <p:cNvPr id="130" name="Google Shape;130;p10"/>
          <p:cNvSpPr txBox="1"/>
          <p:nvPr/>
        </p:nvSpPr>
        <p:spPr>
          <a:xfrm>
            <a:off x="746451" y="651150"/>
            <a:ext cx="79404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Discussion: </a:t>
            </a:r>
            <a:r>
              <a:rPr lang="en-US" sz="1900" b="1" i="0" u="none" strike="noStrike" cap="none">
                <a:solidFill>
                  <a:srgbClr val="FF2A27"/>
                </a:solidFill>
                <a:latin typeface="Arial"/>
                <a:ea typeface="Arial"/>
                <a:cs typeface="Arial"/>
                <a:sym typeface="Arial"/>
              </a:rPr>
              <a:t>What can your results teach us about your problem?</a:t>
            </a:r>
            <a:endParaRPr sz="1900" b="1">
              <a:solidFill>
                <a:srgbClr val="FF2A27"/>
              </a:solidFill>
            </a:endParaRPr>
          </a:p>
        </p:txBody>
      </p:sp>
      <p:sp>
        <p:nvSpPr>
          <p:cNvPr id="131" name="Google Shape;131;p10"/>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11</a:t>
            </a:fld>
            <a:endParaRPr/>
          </a:p>
        </p:txBody>
      </p:sp>
      <p:sp>
        <p:nvSpPr>
          <p:cNvPr id="132" name="Google Shape;132;p10"/>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Jay</a:t>
            </a:r>
            <a:endParaRPr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4142"/>
    </mc:Choice>
    <mc:Fallback xmlns="">
      <p:transition spd="slow" advTm="104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1"/>
          <p:cNvSpPr txBox="1"/>
          <p:nvPr/>
        </p:nvSpPr>
        <p:spPr>
          <a:xfrm>
            <a:off x="3656426" y="2290160"/>
            <a:ext cx="45386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Thank You</a:t>
            </a:r>
            <a:endParaRPr/>
          </a:p>
        </p:txBody>
      </p:sp>
      <p:sp>
        <p:nvSpPr>
          <p:cNvPr id="138" name="Google Shape;138;p1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12</a:t>
            </a:fld>
            <a:endParaRPr/>
          </a:p>
        </p:txBody>
      </p:sp>
      <p:sp>
        <p:nvSpPr>
          <p:cNvPr id="139" name="Google Shape;139;p11"/>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Jay</a:t>
            </a:r>
            <a:endParaRPr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126"/>
    </mc:Choice>
    <mc:Fallback xmlns="">
      <p:transition spd="slow" advTm="5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p2"/>
          <p:cNvSpPr txBox="1"/>
          <p:nvPr/>
        </p:nvSpPr>
        <p:spPr>
          <a:xfrm>
            <a:off x="678023" y="1161691"/>
            <a:ext cx="7719527" cy="3572040"/>
          </a:xfrm>
          <a:prstGeom prst="rect">
            <a:avLst/>
          </a:prstGeom>
          <a:noFill/>
          <a:ln>
            <a:noFill/>
          </a:ln>
        </p:spPr>
        <p:txBody>
          <a:bodyPr spcFirstLastPara="1" wrap="square" lIns="91425" tIns="91425" rIns="91425" bIns="91425" anchor="t" anchorCtr="0">
            <a:noAutofit/>
          </a:bodyPr>
          <a:lstStyle/>
          <a:p>
            <a:pPr marL="285750" marR="0" lvl="0" indent="-285750" algn="l" rtl="0">
              <a:lnSpc>
                <a:spcPct val="100000"/>
              </a:lnSpc>
              <a:spcBef>
                <a:spcPts val="0"/>
              </a:spcBef>
              <a:spcAft>
                <a:spcPts val="0"/>
              </a:spcAft>
              <a:buSzPts val="1400"/>
              <a:buChar char="•"/>
            </a:pPr>
            <a:r>
              <a:rPr lang="en-US" dirty="0"/>
              <a:t>The idea of the project is to predicts how will a movie perform in IMDB ratings. </a:t>
            </a:r>
            <a:br>
              <a:rPr lang="en-US" dirty="0"/>
            </a:br>
            <a:endParaRPr dirty="0"/>
          </a:p>
          <a:p>
            <a:pPr marL="285750" marR="0" lvl="0" indent="-285750" algn="l" rtl="0">
              <a:lnSpc>
                <a:spcPct val="100000"/>
              </a:lnSpc>
              <a:spcBef>
                <a:spcPts val="0"/>
              </a:spcBef>
              <a:spcAft>
                <a:spcPts val="0"/>
              </a:spcAft>
              <a:buSzPts val="1400"/>
              <a:buChar char="•"/>
            </a:pPr>
            <a:r>
              <a:rPr lang="en-US" dirty="0"/>
              <a:t>The system can be used to make changes to the movies such that it appeals maximum users. The rating prediction system can also be used by the distributors and sellers to identify the sales for a particular movie. Hence, this can improve the overall performance of a movie.</a:t>
            </a:r>
            <a:br>
              <a:rPr lang="en-US" dirty="0"/>
            </a:br>
            <a:endParaRPr dirty="0"/>
          </a:p>
          <a:p>
            <a:pPr marL="285750" marR="0" lvl="0" indent="-285750" algn="l" rtl="0">
              <a:lnSpc>
                <a:spcPct val="100000"/>
              </a:lnSpc>
              <a:spcBef>
                <a:spcPts val="0"/>
              </a:spcBef>
              <a:spcAft>
                <a:spcPts val="0"/>
              </a:spcAft>
              <a:buSzPts val="1400"/>
              <a:buChar char="•"/>
            </a:pPr>
            <a:r>
              <a:rPr lang="en-US" dirty="0"/>
              <a:t>We have also been able to come up with some interesting patterns including movie genres, actors, directors, etc.</a:t>
            </a:r>
          </a:p>
          <a:p>
            <a:pPr marL="285750" marR="0" lvl="0" indent="-285750" algn="l" rtl="0">
              <a:lnSpc>
                <a:spcPct val="100000"/>
              </a:lnSpc>
              <a:spcBef>
                <a:spcPts val="0"/>
              </a:spcBef>
              <a:spcAft>
                <a:spcPts val="0"/>
              </a:spcAft>
              <a:buSzPts val="1400"/>
              <a:buChar char="•"/>
            </a:pPr>
            <a:endParaRPr lang="en-US" dirty="0"/>
          </a:p>
          <a:p>
            <a:pPr marL="285750" indent="-285750">
              <a:buSzPts val="1400"/>
              <a:buFont typeface="Arial"/>
              <a:buChar char="•"/>
            </a:pPr>
            <a:r>
              <a:rPr lang="en-US" dirty="0"/>
              <a:t>Novelty of the model: </a:t>
            </a:r>
            <a:br>
              <a:rPr lang="en-US" dirty="0"/>
            </a:br>
            <a:r>
              <a:rPr lang="en-US" dirty="0"/>
              <a:t>- Collect a novel dataset</a:t>
            </a:r>
            <a:br>
              <a:rPr lang="en-US" dirty="0"/>
            </a:br>
            <a:r>
              <a:rPr lang="en-US" dirty="0"/>
              <a:t>- Using dataset to explore a meaningful hypothesis</a:t>
            </a:r>
            <a:br>
              <a:rPr lang="en-US" dirty="0"/>
            </a:br>
            <a:r>
              <a:rPr lang="en-US" dirty="0"/>
              <a:t>- Implementing a complex machine learning technique</a:t>
            </a:r>
          </a:p>
          <a:p>
            <a:pPr marR="0" lvl="0" algn="l" rtl="0">
              <a:lnSpc>
                <a:spcPct val="100000"/>
              </a:lnSpc>
              <a:spcBef>
                <a:spcPts val="0"/>
              </a:spcBef>
              <a:spcAft>
                <a:spcPts val="0"/>
              </a:spcAft>
              <a:buSzPts val="1400"/>
            </a:pPr>
            <a:endParaRPr dirty="0"/>
          </a:p>
          <a:p>
            <a:pPr marL="285750" marR="0" lvl="0" indent="-196850" algn="l" rtl="0">
              <a:lnSpc>
                <a:spcPct val="100000"/>
              </a:lnSpc>
              <a:spcBef>
                <a:spcPts val="0"/>
              </a:spcBef>
              <a:spcAft>
                <a:spcPts val="0"/>
              </a:spcAft>
              <a:buClr>
                <a:srgbClr val="000000"/>
              </a:buClr>
              <a:buSzPts val="1400"/>
              <a:buFont typeface="Arial"/>
              <a:buNone/>
            </a:pPr>
            <a:endParaRPr sz="1400" b="0" i="1"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400" b="0" i="0" u="none" strike="noStrike" cap="none" dirty="0">
                <a:solidFill>
                  <a:srgbClr val="000000"/>
                </a:solidFill>
                <a:latin typeface="Arial"/>
                <a:ea typeface="Arial"/>
                <a:cs typeface="Arial"/>
                <a:sym typeface="Arial"/>
              </a:rPr>
              <a:t/>
            </a:r>
            <a:br>
              <a:rPr lang="en-US" sz="1400" b="0" i="0" u="none" strike="noStrike" cap="none" dirty="0">
                <a:solidFill>
                  <a:srgbClr val="000000"/>
                </a:solidFill>
                <a:latin typeface="Arial"/>
                <a:ea typeface="Arial"/>
                <a:cs typeface="Arial"/>
                <a:sym typeface="Arial"/>
              </a:rPr>
            </a:br>
            <a:endParaRPr sz="1400" b="0" i="0" u="none" strike="noStrike" cap="none" dirty="0">
              <a:solidFill>
                <a:srgbClr val="000000"/>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400" b="0" i="0" u="none" strike="noStrike" cap="none" dirty="0">
                <a:solidFill>
                  <a:srgbClr val="000000"/>
                </a:solidFill>
                <a:latin typeface="Arial"/>
                <a:ea typeface="Arial"/>
                <a:cs typeface="Arial"/>
                <a:sym typeface="Arial"/>
              </a:rPr>
              <a:t/>
            </a:r>
            <a:br>
              <a:rPr lang="en-US" sz="1400" b="0" i="0" u="none" strike="noStrike" cap="none" dirty="0">
                <a:solidFill>
                  <a:srgbClr val="000000"/>
                </a:solidFill>
                <a:latin typeface="Arial"/>
                <a:ea typeface="Arial"/>
                <a:cs typeface="Arial"/>
                <a:sym typeface="Arial"/>
              </a:rPr>
            </a:br>
            <a:endParaRPr sz="1400" b="0" i="0" u="none" strike="noStrike" cap="none" dirty="0">
              <a:solidFill>
                <a:srgbClr val="000000"/>
              </a:solidFill>
              <a:latin typeface="Arial"/>
              <a:ea typeface="Arial"/>
              <a:cs typeface="Arial"/>
              <a:sym typeface="Arial"/>
            </a:endParaRPr>
          </a:p>
        </p:txBody>
      </p:sp>
      <p:sp>
        <p:nvSpPr>
          <p:cNvPr id="46" name="Google Shape;46;p2"/>
          <p:cNvSpPr txBox="1"/>
          <p:nvPr/>
        </p:nvSpPr>
        <p:spPr>
          <a:xfrm>
            <a:off x="746449" y="651141"/>
            <a:ext cx="45386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Introduction &amp; Related Work</a:t>
            </a:r>
            <a:endParaRPr/>
          </a:p>
        </p:txBody>
      </p:sp>
      <p:sp>
        <p:nvSpPr>
          <p:cNvPr id="47" name="Google Shape;47;p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2</a:t>
            </a:fld>
            <a:endParaRPr/>
          </a:p>
        </p:txBody>
      </p:sp>
      <p:sp>
        <p:nvSpPr>
          <p:cNvPr id="48" name="Google Shape;48;p2"/>
          <p:cNvSpPr txBox="1"/>
          <p:nvPr/>
        </p:nvSpPr>
        <p:spPr>
          <a:xfrm>
            <a:off x="0" y="336700"/>
            <a:ext cx="9144000" cy="2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 name="Google Shape;49;p2"/>
          <p:cNvSpPr txBox="1"/>
          <p:nvPr/>
        </p:nvSpPr>
        <p:spPr>
          <a:xfrm>
            <a:off x="524550" y="684825"/>
            <a:ext cx="7343700" cy="85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 name="Google Shape;50;p2"/>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Amit</a:t>
            </a:r>
            <a:endParaRPr dirty="0"/>
          </a:p>
        </p:txBody>
      </p:sp>
      <p:pic>
        <p:nvPicPr>
          <p:cNvPr id="2" name="Audio 1">
            <a:hlinkClick r:id="" action="ppaction://media"/>
            <a:extLst>
              <a:ext uri="{FF2B5EF4-FFF2-40B4-BE49-F238E27FC236}">
                <a16:creationId xmlns:a16="http://schemas.microsoft.com/office/drawing/2014/main" xmlns="" id="{E6B5CB4B-96AE-4A34-8629-AE5FC52FC8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8679"/>
    </mc:Choice>
    <mc:Fallback xmlns="">
      <p:transition spd="slow" advTm="18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3"/>
          <p:cNvSpPr txBox="1"/>
          <p:nvPr/>
        </p:nvSpPr>
        <p:spPr>
          <a:xfrm>
            <a:off x="678023" y="1161691"/>
            <a:ext cx="7719527" cy="3572040"/>
          </a:xfrm>
          <a:prstGeom prst="rect">
            <a:avLst/>
          </a:prstGeom>
          <a:noFill/>
          <a:ln>
            <a:noFill/>
          </a:ln>
        </p:spPr>
        <p:txBody>
          <a:bodyPr spcFirstLastPara="1" wrap="square" lIns="91425" tIns="91425" rIns="91425" bIns="91425" anchor="t" anchorCtr="0">
            <a:noAutofit/>
          </a:bodyPr>
          <a:lstStyle/>
          <a:p>
            <a:pPr marL="285750" marR="0" lvl="0" indent="-285750" algn="l" rtl="0">
              <a:lnSpc>
                <a:spcPct val="100000"/>
              </a:lnSpc>
              <a:spcBef>
                <a:spcPts val="0"/>
              </a:spcBef>
              <a:spcAft>
                <a:spcPts val="0"/>
              </a:spcAft>
              <a:buSzPts val="1400"/>
              <a:buChar char="•"/>
            </a:pPr>
            <a:r>
              <a:rPr lang="en-US" dirty="0" err="1"/>
              <a:t>Mladen</a:t>
            </a:r>
            <a:r>
              <a:rPr lang="en-US" dirty="0"/>
              <a:t> </a:t>
            </a:r>
            <a:r>
              <a:rPr lang="en-US" dirty="0" err="1"/>
              <a:t>Miksa</a:t>
            </a:r>
            <a:r>
              <a:rPr lang="en-US" dirty="0"/>
              <a:t> Sinisa </a:t>
            </a:r>
            <a:r>
              <a:rPr lang="en-US" dirty="0" err="1"/>
              <a:t>Pribil</a:t>
            </a:r>
            <a:r>
              <a:rPr lang="en-US" dirty="0"/>
              <a:t> </a:t>
            </a:r>
            <a:r>
              <a:rPr lang="en-US" dirty="0" err="1"/>
              <a:t>Mladen</a:t>
            </a:r>
            <a:r>
              <a:rPr lang="en-US" dirty="0"/>
              <a:t> </a:t>
            </a:r>
            <a:r>
              <a:rPr lang="en-US" dirty="0" err="1"/>
              <a:t>Marovic</a:t>
            </a:r>
            <a:r>
              <a:rPr lang="en-US" dirty="0"/>
              <a:t>, Marko </a:t>
            </a:r>
            <a:r>
              <a:rPr lang="en-US" dirty="0" err="1"/>
              <a:t>Mihokovi</a:t>
            </a:r>
            <a:r>
              <a:rPr lang="en-US" dirty="0"/>
              <a:t> c and Alan Tus. 2011. Automatic movie ratings prediction using machine learning. IEEE 54, 2 (May 2011), 1640–1645.</a:t>
            </a:r>
            <a:endParaRPr dirty="0"/>
          </a:p>
          <a:p>
            <a:pPr marL="914400" marR="0" lvl="1" indent="-304800" algn="l" rtl="0">
              <a:lnSpc>
                <a:spcPct val="100000"/>
              </a:lnSpc>
              <a:spcBef>
                <a:spcPts val="0"/>
              </a:spcBef>
              <a:spcAft>
                <a:spcPts val="0"/>
              </a:spcAft>
              <a:buSzPts val="1200"/>
              <a:buChar char="○"/>
            </a:pPr>
            <a:r>
              <a:rPr lang="en-US" sz="1200" dirty="0"/>
              <a:t>The paper discuss on how the KNN algorithm can be useful in predicting the ratings of a movie. They have used cosine similarities for distancing between users. We have developed a similar model for our baseline. We have used Jaccard distances since many attributes are in sets and different sets can have some common members.</a:t>
            </a:r>
            <a:br>
              <a:rPr lang="en-US" sz="1200" dirty="0"/>
            </a:br>
            <a:endParaRPr sz="1200" dirty="0"/>
          </a:p>
          <a:p>
            <a:pPr marL="285750" marR="0" lvl="0" indent="-285750" algn="l" rtl="0">
              <a:lnSpc>
                <a:spcPct val="100000"/>
              </a:lnSpc>
              <a:spcBef>
                <a:spcPts val="0"/>
              </a:spcBef>
              <a:spcAft>
                <a:spcPts val="0"/>
              </a:spcAft>
              <a:buSzPts val="1400"/>
              <a:buChar char="•"/>
            </a:pPr>
            <a:r>
              <a:rPr lang="en-US" dirty="0" err="1"/>
              <a:t>Sarath</a:t>
            </a:r>
            <a:r>
              <a:rPr lang="en-US" dirty="0"/>
              <a:t> Babu PB </a:t>
            </a:r>
            <a:r>
              <a:rPr lang="en-US" dirty="0" err="1"/>
              <a:t>Lijiya</a:t>
            </a:r>
            <a:r>
              <a:rPr lang="en-US" dirty="0"/>
              <a:t> A </a:t>
            </a:r>
            <a:r>
              <a:rPr lang="en-US" dirty="0" err="1"/>
              <a:t>Nithin</a:t>
            </a:r>
            <a:r>
              <a:rPr lang="en-US" dirty="0"/>
              <a:t> VR, Pranav M. 2014. Predicting Movie Success Based on IMDB Data. International Journal of Data Mining Techniques and Applications 3 (June 2014).</a:t>
            </a:r>
            <a:endParaRPr dirty="0"/>
          </a:p>
          <a:p>
            <a:pPr marL="914400" marR="0" lvl="1" indent="-304800" algn="l" rtl="0">
              <a:lnSpc>
                <a:spcPct val="100000"/>
              </a:lnSpc>
              <a:spcBef>
                <a:spcPts val="0"/>
              </a:spcBef>
              <a:spcAft>
                <a:spcPts val="0"/>
              </a:spcAft>
              <a:buSzPts val="1200"/>
              <a:buChar char="○"/>
            </a:pPr>
            <a:r>
              <a:rPr lang="en-US" sz="1200" dirty="0"/>
              <a:t>It uses different models namely - Linear Regression Model, Support Vector Machine Regression Model and Logistic regression. It takes various nominal attributes like Actors, </a:t>
            </a:r>
            <a:r>
              <a:rPr lang="en-US" sz="1200" dirty="0" err="1"/>
              <a:t>Director,Writer</a:t>
            </a:r>
            <a:r>
              <a:rPr lang="en-US" sz="1200" dirty="0"/>
              <a:t>, etc.</a:t>
            </a:r>
            <a:br>
              <a:rPr lang="en-US" sz="1200" dirty="0"/>
            </a:br>
            <a:endParaRPr sz="1200" dirty="0"/>
          </a:p>
          <a:p>
            <a:pPr marL="457200" lvl="0" indent="-317500" algn="l" rtl="0">
              <a:spcBef>
                <a:spcPts val="0"/>
              </a:spcBef>
              <a:spcAft>
                <a:spcPts val="0"/>
              </a:spcAft>
              <a:buClr>
                <a:schemeClr val="dk1"/>
              </a:buClr>
              <a:buSzPts val="1400"/>
              <a:buChar char="•"/>
            </a:pPr>
            <a:r>
              <a:rPr lang="en-US" dirty="0" err="1">
                <a:solidFill>
                  <a:schemeClr val="dk1"/>
                </a:solidFill>
              </a:rPr>
              <a:t>Guanghui</a:t>
            </a:r>
            <a:r>
              <a:rPr lang="en-US" dirty="0">
                <a:solidFill>
                  <a:schemeClr val="dk1"/>
                </a:solidFill>
              </a:rPr>
              <a:t> Wang </a:t>
            </a:r>
            <a:r>
              <a:rPr lang="en-US" dirty="0" err="1">
                <a:solidFill>
                  <a:schemeClr val="dk1"/>
                </a:solidFill>
              </a:rPr>
              <a:t>Lidong</a:t>
            </a:r>
            <a:r>
              <a:rPr lang="en-US" dirty="0">
                <a:solidFill>
                  <a:schemeClr val="dk1"/>
                </a:solidFill>
              </a:rPr>
              <a:t> Wang and Cheryl Ann Alexander. 2015.  Big Data and Visualization: Methods, Challenges and Technology </a:t>
            </a:r>
            <a:r>
              <a:rPr lang="en-US" dirty="0" err="1">
                <a:solidFill>
                  <a:schemeClr val="dk1"/>
                </a:solidFill>
              </a:rPr>
              <a:t>Progress.Digital</a:t>
            </a:r>
            <a:r>
              <a:rPr lang="en-US" dirty="0">
                <a:solidFill>
                  <a:schemeClr val="dk1"/>
                </a:solidFill>
              </a:rPr>
              <a:t> Technologies 1, 1 (2015)</a:t>
            </a:r>
            <a:endParaRPr dirty="0">
              <a:solidFill>
                <a:schemeClr val="dk1"/>
              </a:solidFill>
            </a:endParaRPr>
          </a:p>
          <a:p>
            <a:pPr marL="914400" lvl="1" indent="-304800" algn="l" rtl="0">
              <a:spcBef>
                <a:spcPts val="0"/>
              </a:spcBef>
              <a:spcAft>
                <a:spcPts val="0"/>
              </a:spcAft>
              <a:buClr>
                <a:schemeClr val="dk1"/>
              </a:buClr>
              <a:buSzPts val="1200"/>
              <a:buChar char="○"/>
            </a:pPr>
            <a:r>
              <a:rPr lang="en-US" sz="1200" dirty="0">
                <a:solidFill>
                  <a:schemeClr val="dk1"/>
                </a:solidFill>
              </a:rPr>
              <a:t>This paper was useful in improving our visualization methods.</a:t>
            </a:r>
            <a:endParaRPr sz="1200" dirty="0">
              <a:solidFill>
                <a:schemeClr val="dk1"/>
              </a:solidFill>
            </a:endParaRPr>
          </a:p>
          <a:p>
            <a:pPr marL="0" marR="0" lvl="0" indent="0" algn="l" rtl="0">
              <a:lnSpc>
                <a:spcPct val="100000"/>
              </a:lnSpc>
              <a:spcBef>
                <a:spcPts val="0"/>
              </a:spcBef>
              <a:spcAft>
                <a:spcPts val="0"/>
              </a:spcAft>
              <a:buNone/>
            </a:pPr>
            <a:r>
              <a:rPr lang="en-US" sz="1400" b="0" i="0" u="none" strike="noStrike" cap="none" dirty="0">
                <a:solidFill>
                  <a:srgbClr val="000000"/>
                </a:solidFill>
                <a:latin typeface="Arial"/>
                <a:ea typeface="Arial"/>
                <a:cs typeface="Arial"/>
                <a:sym typeface="Arial"/>
              </a:rPr>
              <a:t/>
            </a:r>
            <a:br>
              <a:rPr lang="en-US" sz="1400" b="0" i="0" u="none" strike="noStrike" cap="none" dirty="0">
                <a:solidFill>
                  <a:srgbClr val="000000"/>
                </a:solidFill>
                <a:latin typeface="Arial"/>
                <a:ea typeface="Arial"/>
                <a:cs typeface="Arial"/>
                <a:sym typeface="Arial"/>
              </a:rPr>
            </a:br>
            <a:endParaRPr sz="1400" b="0" i="0" u="none" strike="noStrike" cap="none" dirty="0">
              <a:solidFill>
                <a:srgbClr val="000000"/>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400" b="0" i="0" u="none" strike="noStrike" cap="none" dirty="0">
                <a:solidFill>
                  <a:srgbClr val="000000"/>
                </a:solidFill>
                <a:latin typeface="Arial"/>
                <a:ea typeface="Arial"/>
                <a:cs typeface="Arial"/>
                <a:sym typeface="Arial"/>
              </a:rPr>
              <a:t/>
            </a:r>
            <a:br>
              <a:rPr lang="en-US" sz="1400" b="0" i="0" u="none" strike="noStrike" cap="none" dirty="0">
                <a:solidFill>
                  <a:srgbClr val="000000"/>
                </a:solidFill>
                <a:latin typeface="Arial"/>
                <a:ea typeface="Arial"/>
                <a:cs typeface="Arial"/>
                <a:sym typeface="Arial"/>
              </a:rPr>
            </a:br>
            <a:endParaRPr sz="1400" b="0" i="0" u="none" strike="noStrike" cap="none" dirty="0">
              <a:solidFill>
                <a:srgbClr val="000000"/>
              </a:solidFill>
              <a:latin typeface="Arial"/>
              <a:ea typeface="Arial"/>
              <a:cs typeface="Arial"/>
              <a:sym typeface="Arial"/>
            </a:endParaRPr>
          </a:p>
        </p:txBody>
      </p:sp>
      <p:sp>
        <p:nvSpPr>
          <p:cNvPr id="56" name="Google Shape;56;p3"/>
          <p:cNvSpPr txBox="1"/>
          <p:nvPr/>
        </p:nvSpPr>
        <p:spPr>
          <a:xfrm>
            <a:off x="746449" y="651141"/>
            <a:ext cx="45386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Introduction &amp; Related Work</a:t>
            </a:r>
            <a:endParaRPr/>
          </a:p>
        </p:txBody>
      </p:sp>
      <p:sp>
        <p:nvSpPr>
          <p:cNvPr id="57" name="Google Shape;57;p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3</a:t>
            </a:fld>
            <a:endParaRPr/>
          </a:p>
        </p:txBody>
      </p:sp>
      <p:sp>
        <p:nvSpPr>
          <p:cNvPr id="58" name="Google Shape;58;p3"/>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Amit</a:t>
            </a:r>
            <a:endParaRPr dirty="0"/>
          </a:p>
        </p:txBody>
      </p:sp>
      <p:pic>
        <p:nvPicPr>
          <p:cNvPr id="3" name="Audio 2">
            <a:hlinkClick r:id="" action="ppaction://media"/>
            <a:extLst>
              <a:ext uri="{FF2B5EF4-FFF2-40B4-BE49-F238E27FC236}">
                <a16:creationId xmlns:a16="http://schemas.microsoft.com/office/drawing/2014/main" xmlns="" id="{6DBD1477-1BF6-4B3D-8452-F59FF50B14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225"/>
    </mc:Choice>
    <mc:Fallback xmlns="">
      <p:transition spd="slow" advTm="192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4"/>
          <p:cNvSpPr txBox="1"/>
          <p:nvPr/>
        </p:nvSpPr>
        <p:spPr>
          <a:xfrm>
            <a:off x="678023" y="1161691"/>
            <a:ext cx="7719527" cy="357204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b="1"/>
              <a:t>Source 	:</a:t>
            </a:r>
            <a:r>
              <a:rPr lang="en-US"/>
              <a:t> OMDB Dataset - </a:t>
            </a:r>
            <a:r>
              <a:rPr lang="en-US">
                <a:solidFill>
                  <a:srgbClr val="6D9EEB"/>
                </a:solidFill>
              </a:rPr>
              <a:t>http://www.omdbapi.com/</a:t>
            </a:r>
            <a:endParaRPr>
              <a:solidFill>
                <a:srgbClr val="6D9EEB"/>
              </a:solidFill>
            </a:endParaRPr>
          </a:p>
          <a:p>
            <a:pPr marL="0" marR="0" lvl="0" indent="0" algn="l" rtl="0">
              <a:lnSpc>
                <a:spcPct val="115000"/>
              </a:lnSpc>
              <a:spcBef>
                <a:spcPts val="0"/>
              </a:spcBef>
              <a:spcAft>
                <a:spcPts val="0"/>
              </a:spcAft>
              <a:buNone/>
            </a:pPr>
            <a:r>
              <a:rPr lang="en-US" b="1"/>
              <a:t>Format 	:</a:t>
            </a:r>
            <a:r>
              <a:rPr lang="en-US"/>
              <a:t> </a:t>
            </a:r>
            <a:r>
              <a:rPr lang="en-US">
                <a:solidFill>
                  <a:srgbClr val="6AA84F"/>
                </a:solidFill>
              </a:rPr>
              <a:t>JSON</a:t>
            </a:r>
            <a:r>
              <a:rPr lang="en-US"/>
              <a:t> parsed to </a:t>
            </a:r>
            <a:r>
              <a:rPr lang="en-US">
                <a:solidFill>
                  <a:srgbClr val="38761D"/>
                </a:solidFill>
              </a:rPr>
              <a:t>csv</a:t>
            </a:r>
            <a:endParaRPr>
              <a:solidFill>
                <a:srgbClr val="38761D"/>
              </a:solidFill>
            </a:endParaRPr>
          </a:p>
          <a:p>
            <a:pPr marL="0" marR="0" lvl="0" indent="0" algn="l" rtl="0">
              <a:lnSpc>
                <a:spcPct val="115000"/>
              </a:lnSpc>
              <a:spcBef>
                <a:spcPts val="0"/>
              </a:spcBef>
              <a:spcAft>
                <a:spcPts val="0"/>
              </a:spcAft>
              <a:buNone/>
            </a:pPr>
            <a:r>
              <a:rPr lang="en-US" b="1"/>
              <a:t>Attributes	:</a:t>
            </a:r>
            <a:r>
              <a:rPr lang="en-US"/>
              <a:t> Numerous, key attributes include: </a:t>
            </a:r>
            <a:r>
              <a:rPr lang="en-US">
                <a:solidFill>
                  <a:srgbClr val="E69138"/>
                </a:solidFill>
              </a:rPr>
              <a:t>Genre, Director, Actor, Ratings and Votes.</a:t>
            </a:r>
            <a:endParaRPr>
              <a:solidFill>
                <a:srgbClr val="E69138"/>
              </a:solidFill>
            </a:endParaRPr>
          </a:p>
          <a:p>
            <a:pPr marL="0" marR="0" lvl="0" indent="0" algn="l" rtl="0">
              <a:lnSpc>
                <a:spcPct val="115000"/>
              </a:lnSpc>
              <a:spcBef>
                <a:spcPts val="0"/>
              </a:spcBef>
              <a:spcAft>
                <a:spcPts val="0"/>
              </a:spcAft>
              <a:buNone/>
            </a:pPr>
            <a:r>
              <a:rPr lang="en-US" b="1"/>
              <a:t>Feature Extraction:</a:t>
            </a:r>
            <a:endParaRPr b="1"/>
          </a:p>
          <a:p>
            <a:pPr marL="457200" marR="0" lvl="0" indent="-317500" algn="l" rtl="0">
              <a:lnSpc>
                <a:spcPct val="115000"/>
              </a:lnSpc>
              <a:spcBef>
                <a:spcPts val="0"/>
              </a:spcBef>
              <a:spcAft>
                <a:spcPts val="0"/>
              </a:spcAft>
              <a:buClr>
                <a:srgbClr val="000000"/>
              </a:buClr>
              <a:buSzPts val="1400"/>
              <a:buFont typeface="Arial"/>
              <a:buAutoNum type="arabicPeriod"/>
            </a:pPr>
            <a:r>
              <a:rPr lang="en-US"/>
              <a:t>Majority of data either categorical or comma separated string values per attribute.</a:t>
            </a:r>
            <a:endParaRPr/>
          </a:p>
          <a:p>
            <a:pPr marL="457200" marR="0" lvl="0" indent="-317500" algn="l" rtl="0">
              <a:lnSpc>
                <a:spcPct val="115000"/>
              </a:lnSpc>
              <a:spcBef>
                <a:spcPts val="0"/>
              </a:spcBef>
              <a:spcAft>
                <a:spcPts val="0"/>
              </a:spcAft>
              <a:buClr>
                <a:srgbClr val="000000"/>
              </a:buClr>
              <a:buSzPts val="1400"/>
              <a:buFont typeface="Arial"/>
              <a:buAutoNum type="arabicPeriod"/>
            </a:pPr>
            <a:r>
              <a:rPr lang="en-US"/>
              <a:t>Selecting features based on insights from Baseline model analysis, Tableau and estimated association rules.</a:t>
            </a:r>
            <a:endParaRPr/>
          </a:p>
          <a:p>
            <a:pPr marL="457200" marR="0" lvl="0" indent="-317500" algn="l" rtl="0">
              <a:lnSpc>
                <a:spcPct val="115000"/>
              </a:lnSpc>
              <a:spcBef>
                <a:spcPts val="0"/>
              </a:spcBef>
              <a:spcAft>
                <a:spcPts val="0"/>
              </a:spcAft>
              <a:buClr>
                <a:srgbClr val="000000"/>
              </a:buClr>
              <a:buSzPts val="1400"/>
              <a:buFont typeface="Arial"/>
              <a:buAutoNum type="arabicPeriod"/>
            </a:pPr>
            <a:r>
              <a:rPr lang="en-US"/>
              <a:t>Dataset features plotted using Tableau.</a:t>
            </a:r>
            <a:endParaRPr/>
          </a:p>
          <a:p>
            <a:pPr marL="457200" marR="0" lvl="0" indent="-317500" algn="l" rtl="0">
              <a:lnSpc>
                <a:spcPct val="115000"/>
              </a:lnSpc>
              <a:spcBef>
                <a:spcPts val="0"/>
              </a:spcBef>
              <a:spcAft>
                <a:spcPts val="0"/>
              </a:spcAft>
              <a:buClr>
                <a:srgbClr val="000000"/>
              </a:buClr>
              <a:buSzPts val="1400"/>
              <a:buFont typeface="Arial"/>
              <a:buAutoNum type="arabicPeriod"/>
            </a:pPr>
            <a:r>
              <a:rPr lang="en-US"/>
              <a:t>Dataset pivoting and minimisation using pandas library.</a:t>
            </a:r>
            <a:endParaRPr/>
          </a:p>
          <a:p>
            <a:pPr marL="0" marR="0" lvl="0" indent="0" algn="l" rtl="0">
              <a:lnSpc>
                <a:spcPct val="115000"/>
              </a:lnSpc>
              <a:spcBef>
                <a:spcPts val="0"/>
              </a:spcBef>
              <a:spcAft>
                <a:spcPts val="0"/>
              </a:spcAft>
              <a:buNone/>
            </a:pPr>
            <a:r>
              <a:rPr lang="en-US" b="1"/>
              <a:t>Dataset Facts:</a:t>
            </a:r>
            <a:endParaRPr b="1"/>
          </a:p>
          <a:p>
            <a:pPr marL="457200" marR="0" lvl="0" indent="-317500" algn="l" rtl="0">
              <a:lnSpc>
                <a:spcPct val="115000"/>
              </a:lnSpc>
              <a:spcBef>
                <a:spcPts val="0"/>
              </a:spcBef>
              <a:spcAft>
                <a:spcPts val="0"/>
              </a:spcAft>
              <a:buSzPts val="1400"/>
              <a:buAutoNum type="arabicPeriod"/>
            </a:pPr>
            <a:r>
              <a:rPr lang="en-US"/>
              <a:t>Dataset can even have over </a:t>
            </a:r>
            <a:r>
              <a:rPr lang="en-US">
                <a:solidFill>
                  <a:srgbClr val="CC0000"/>
                </a:solidFill>
              </a:rPr>
              <a:t>10,000</a:t>
            </a:r>
            <a:r>
              <a:rPr lang="en-US"/>
              <a:t> columns based on attributes chosen and pivoted.</a:t>
            </a:r>
            <a:endParaRPr/>
          </a:p>
          <a:p>
            <a:pPr marL="457200" marR="0" lvl="0" indent="-317500" algn="l" rtl="0">
              <a:lnSpc>
                <a:spcPct val="115000"/>
              </a:lnSpc>
              <a:spcBef>
                <a:spcPts val="0"/>
              </a:spcBef>
              <a:spcAft>
                <a:spcPts val="0"/>
              </a:spcAft>
              <a:buSzPts val="1400"/>
              <a:buAutoNum type="arabicPeriod"/>
            </a:pPr>
            <a:r>
              <a:rPr lang="en-US"/>
              <a:t>Dataset size can exceed over </a:t>
            </a:r>
            <a:r>
              <a:rPr lang="en-US">
                <a:solidFill>
                  <a:srgbClr val="CC0000"/>
                </a:solidFill>
              </a:rPr>
              <a:t>1.5GB.</a:t>
            </a:r>
            <a:endParaRPr/>
          </a:p>
          <a:p>
            <a:pPr marL="0" marR="0" lvl="0" indent="0" algn="l" rtl="0">
              <a:lnSpc>
                <a:spcPct val="115000"/>
              </a:lnSpc>
              <a:spcBef>
                <a:spcPts val="0"/>
              </a:spcBef>
              <a:spcAft>
                <a:spcPts val="0"/>
              </a:spcAft>
              <a:buNone/>
            </a:pPr>
            <a:endParaRPr b="1"/>
          </a:p>
          <a:p>
            <a:pPr marL="0" marR="0" lvl="0" indent="0" algn="l" rtl="0">
              <a:lnSpc>
                <a:spcPct val="115000"/>
              </a:lnSpc>
              <a:spcBef>
                <a:spcPts val="0"/>
              </a:spcBef>
              <a:spcAft>
                <a:spcPts val="0"/>
              </a:spcAft>
              <a:buNone/>
            </a:pPr>
            <a:r>
              <a:rPr lang="en-US" b="1"/>
              <a:t>Note:</a:t>
            </a:r>
            <a:r>
              <a:rPr lang="en-US"/>
              <a:t>Training time and results depends on the size of the training dataset.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Thus, it is crucial to choose right attributes to train our model for good results!</a:t>
            </a:r>
            <a:endParaRPr/>
          </a:p>
          <a:p>
            <a:pPr marL="285750" marR="0" lvl="0" indent="-19685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
            </a:r>
            <a:br>
              <a:rPr lang="en-US" sz="1400" b="0" i="0" u="none" strike="noStrike" cap="none">
                <a:solidFill>
                  <a:srgbClr val="000000"/>
                </a:solidFill>
                <a:latin typeface="Arial"/>
                <a:ea typeface="Arial"/>
                <a:cs typeface="Arial"/>
                <a:sym typeface="Arial"/>
              </a:rPr>
            </a:br>
            <a:endParaRPr sz="1400" b="0" i="0" u="none" strike="noStrike" cap="none">
              <a:solidFill>
                <a:srgbClr val="000000"/>
              </a:solidFill>
              <a:latin typeface="Arial"/>
              <a:ea typeface="Arial"/>
              <a:cs typeface="Arial"/>
              <a:sym typeface="Arial"/>
            </a:endParaRPr>
          </a:p>
        </p:txBody>
      </p:sp>
      <p:sp>
        <p:nvSpPr>
          <p:cNvPr id="64" name="Google Shape;64;p4"/>
          <p:cNvSpPr txBox="1"/>
          <p:nvPr/>
        </p:nvSpPr>
        <p:spPr>
          <a:xfrm>
            <a:off x="746449" y="651141"/>
            <a:ext cx="45386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Method: Dataset</a:t>
            </a:r>
            <a:endParaRPr/>
          </a:p>
        </p:txBody>
      </p:sp>
      <p:sp>
        <p:nvSpPr>
          <p:cNvPr id="65" name="Google Shape;65;p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4</a:t>
            </a:fld>
            <a:endParaRPr/>
          </a:p>
        </p:txBody>
      </p:sp>
      <p:sp>
        <p:nvSpPr>
          <p:cNvPr id="66" name="Google Shape;66;p4"/>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Jaydip</a:t>
            </a:r>
            <a:endParaRPr dirty="0"/>
          </a:p>
        </p:txBody>
      </p:sp>
      <p:pic>
        <p:nvPicPr>
          <p:cNvPr id="7" name="Audio 6">
            <a:hlinkClick r:id="" action="ppaction://media"/>
            <a:extLst>
              <a:ext uri="{FF2B5EF4-FFF2-40B4-BE49-F238E27FC236}">
                <a16:creationId xmlns:a16="http://schemas.microsoft.com/office/drawing/2014/main" xmlns="" id="{F7F3D50D-B949-4C44-8A7F-D217E5835C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0449"/>
    </mc:Choice>
    <mc:Fallback xmlns="">
      <p:transition spd="slow" advTm="40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5"/>
          <p:cNvSpPr txBox="1"/>
          <p:nvPr/>
        </p:nvSpPr>
        <p:spPr>
          <a:xfrm>
            <a:off x="678023" y="1161691"/>
            <a:ext cx="7719527" cy="357204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None/>
            </a:pPr>
            <a:r>
              <a:rPr lang="en-US" b="1"/>
              <a:t>Baseline Model: </a:t>
            </a:r>
            <a:r>
              <a:rPr lang="en-US"/>
              <a:t>simple yet fares well when the attributes are numerous - </a:t>
            </a:r>
            <a:r>
              <a:rPr lang="en-US" b="1">
                <a:solidFill>
                  <a:srgbClr val="45818E"/>
                </a:solidFill>
              </a:rPr>
              <a:t>KNN Regressor.</a:t>
            </a:r>
            <a:endParaRPr b="1">
              <a:solidFill>
                <a:srgbClr val="45818E"/>
              </a:solidFill>
            </a:endParaRPr>
          </a:p>
          <a:p>
            <a:pPr marL="0" marR="0" lvl="0" indent="0" algn="just" rtl="0">
              <a:lnSpc>
                <a:spcPct val="115000"/>
              </a:lnSpc>
              <a:spcBef>
                <a:spcPts val="0"/>
              </a:spcBef>
              <a:spcAft>
                <a:spcPts val="0"/>
              </a:spcAft>
              <a:buNone/>
            </a:pPr>
            <a:r>
              <a:rPr lang="en-US"/>
              <a:t>Motivation: KNN is very simple, implements ‘feature similarity’ to classify new points.</a:t>
            </a:r>
            <a:endParaRPr/>
          </a:p>
          <a:p>
            <a:pPr marL="0" marR="0" lvl="0" indent="0" algn="just" rtl="0">
              <a:lnSpc>
                <a:spcPct val="115000"/>
              </a:lnSpc>
              <a:spcBef>
                <a:spcPts val="0"/>
              </a:spcBef>
              <a:spcAft>
                <a:spcPts val="0"/>
              </a:spcAft>
              <a:buNone/>
            </a:pPr>
            <a:r>
              <a:rPr lang="en-US"/>
              <a:t>However, KNN Regressor results show an accuracy of </a:t>
            </a:r>
            <a:r>
              <a:rPr lang="en-US">
                <a:solidFill>
                  <a:srgbClr val="CC0000"/>
                </a:solidFill>
              </a:rPr>
              <a:t>less than 60%</a:t>
            </a:r>
            <a:r>
              <a:rPr lang="en-US"/>
              <a:t>. We have aimed to provide a better model than a simple KNN Regressor.</a:t>
            </a:r>
            <a:endParaRPr sz="1400" b="0" i="0" u="none" strike="noStrike" cap="none">
              <a:solidFill>
                <a:srgbClr val="000000"/>
              </a:solidFill>
              <a:latin typeface="Arial"/>
              <a:ea typeface="Arial"/>
              <a:cs typeface="Arial"/>
              <a:sym typeface="Arial"/>
            </a:endParaRPr>
          </a:p>
        </p:txBody>
      </p:sp>
      <p:sp>
        <p:nvSpPr>
          <p:cNvPr id="72" name="Google Shape;72;p5"/>
          <p:cNvSpPr txBox="1"/>
          <p:nvPr/>
        </p:nvSpPr>
        <p:spPr>
          <a:xfrm>
            <a:off x="746449" y="651141"/>
            <a:ext cx="45386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Method</a:t>
            </a:r>
            <a:r>
              <a:rPr lang="en-US" sz="2000" b="1">
                <a:solidFill>
                  <a:srgbClr val="FF2A27"/>
                </a:solidFill>
              </a:rPr>
              <a:t>: Baseline Model</a:t>
            </a:r>
            <a:endParaRPr/>
          </a:p>
        </p:txBody>
      </p:sp>
      <p:sp>
        <p:nvSpPr>
          <p:cNvPr id="73" name="Google Shape;73;p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5</a:t>
            </a:fld>
            <a:endParaRPr/>
          </a:p>
        </p:txBody>
      </p:sp>
      <p:pic>
        <p:nvPicPr>
          <p:cNvPr id="74" name="Google Shape;74;p5"/>
          <p:cNvPicPr preferRelativeResize="0"/>
          <p:nvPr/>
        </p:nvPicPr>
        <p:blipFill>
          <a:blip r:embed="rId5">
            <a:alphaModFix/>
          </a:blip>
          <a:stretch>
            <a:fillRect/>
          </a:stretch>
        </p:blipFill>
        <p:spPr>
          <a:xfrm>
            <a:off x="2988910" y="2443950"/>
            <a:ext cx="3097750" cy="2323325"/>
          </a:xfrm>
          <a:prstGeom prst="rect">
            <a:avLst/>
          </a:prstGeom>
          <a:noFill/>
          <a:ln w="9525" cap="flat" cmpd="sng">
            <a:solidFill>
              <a:srgbClr val="999999"/>
            </a:solidFill>
            <a:prstDash val="solid"/>
            <a:round/>
            <a:headEnd type="none" w="sm" len="sm"/>
            <a:tailEnd type="none" w="sm" len="sm"/>
          </a:ln>
        </p:spPr>
      </p:pic>
      <p:sp>
        <p:nvSpPr>
          <p:cNvPr id="75" name="Google Shape;75;p5"/>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Jaydip</a:t>
            </a:r>
            <a:endParaRPr dirty="0"/>
          </a:p>
        </p:txBody>
      </p:sp>
      <p:pic>
        <p:nvPicPr>
          <p:cNvPr id="4" name="Audio 3">
            <a:hlinkClick r:id="" action="ppaction://media"/>
            <a:extLst>
              <a:ext uri="{FF2B5EF4-FFF2-40B4-BE49-F238E27FC236}">
                <a16:creationId xmlns:a16="http://schemas.microsoft.com/office/drawing/2014/main" xmlns="" id="{8BA7F0EC-0D60-4192-BFF3-C469357FC3C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8266"/>
    </mc:Choice>
    <mc:Fallback xmlns="">
      <p:transition spd="slow" advTm="182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g74f3d62c74_1_3"/>
          <p:cNvSpPr txBox="1"/>
          <p:nvPr/>
        </p:nvSpPr>
        <p:spPr>
          <a:xfrm>
            <a:off x="678023" y="1161691"/>
            <a:ext cx="7719600" cy="357210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None/>
            </a:pPr>
            <a:r>
              <a:rPr lang="en-US" b="1" dirty="0"/>
              <a:t>Chosen Model: </a:t>
            </a:r>
            <a:r>
              <a:rPr lang="en-US" dirty="0"/>
              <a:t>We use a </a:t>
            </a:r>
            <a:r>
              <a:rPr lang="en-US" b="1" dirty="0">
                <a:solidFill>
                  <a:srgbClr val="45818E"/>
                </a:solidFill>
              </a:rPr>
              <a:t>Stacking Regressor </a:t>
            </a:r>
            <a:r>
              <a:rPr lang="en-US" dirty="0"/>
              <a:t>model to create an ensemble regression classifier, underlying models include:</a:t>
            </a:r>
            <a:endParaRPr dirty="0"/>
          </a:p>
          <a:p>
            <a:pPr marL="139700" marR="0" lvl="0" algn="just" rtl="0">
              <a:lnSpc>
                <a:spcPct val="115000"/>
              </a:lnSpc>
              <a:spcBef>
                <a:spcPts val="0"/>
              </a:spcBef>
              <a:spcAft>
                <a:spcPts val="0"/>
              </a:spcAft>
              <a:buSzPts val="1400"/>
            </a:pPr>
            <a:r>
              <a:rPr lang="en-US" b="1" dirty="0">
                <a:solidFill>
                  <a:srgbClr val="92D050"/>
                </a:solidFill>
              </a:rPr>
              <a:t>Ridge Regressor</a:t>
            </a:r>
            <a:r>
              <a:rPr lang="en-US" b="1" dirty="0"/>
              <a:t> </a:t>
            </a:r>
            <a:r>
              <a:rPr lang="en-US" dirty="0"/>
              <a:t>- independent accuracy - </a:t>
            </a:r>
            <a:endParaRPr dirty="0"/>
          </a:p>
          <a:p>
            <a:pPr marL="457200" marR="0" lvl="0" indent="0" algn="just" rtl="0">
              <a:lnSpc>
                <a:spcPct val="115000"/>
              </a:lnSpc>
              <a:spcBef>
                <a:spcPts val="0"/>
              </a:spcBef>
              <a:spcAft>
                <a:spcPts val="0"/>
              </a:spcAft>
              <a:buNone/>
            </a:pPr>
            <a:r>
              <a:rPr lang="en-US" b="1" dirty="0"/>
              <a:t>Motivation:</a:t>
            </a:r>
            <a:r>
              <a:rPr lang="en-US" dirty="0"/>
              <a:t> A good prediction model; helps when some variables might be independent of each other.</a:t>
            </a:r>
          </a:p>
          <a:p>
            <a:pPr marL="139700" marR="0" lvl="0" algn="just" rtl="0">
              <a:lnSpc>
                <a:spcPct val="115000"/>
              </a:lnSpc>
              <a:spcBef>
                <a:spcPts val="0"/>
              </a:spcBef>
              <a:spcAft>
                <a:spcPts val="0"/>
              </a:spcAft>
              <a:buSzPts val="1400"/>
            </a:pPr>
            <a:r>
              <a:rPr lang="en-US" b="1" dirty="0">
                <a:solidFill>
                  <a:srgbClr val="92D050"/>
                </a:solidFill>
              </a:rPr>
              <a:t>Random Forest Regressor</a:t>
            </a:r>
            <a:r>
              <a:rPr lang="en-US" dirty="0">
                <a:solidFill>
                  <a:srgbClr val="92D050"/>
                </a:solidFill>
              </a:rPr>
              <a:t> </a:t>
            </a:r>
            <a:r>
              <a:rPr lang="en-US" dirty="0">
                <a:solidFill>
                  <a:schemeClr val="dk1"/>
                </a:solidFill>
              </a:rPr>
              <a:t>- independent accuracy - </a:t>
            </a:r>
            <a:endParaRPr dirty="0">
              <a:solidFill>
                <a:schemeClr val="dk1"/>
              </a:solidFill>
            </a:endParaRPr>
          </a:p>
          <a:p>
            <a:pPr marL="457200" marR="0" lvl="0" indent="0" algn="just" rtl="0">
              <a:lnSpc>
                <a:spcPct val="115000"/>
              </a:lnSpc>
              <a:spcBef>
                <a:spcPts val="0"/>
              </a:spcBef>
              <a:spcAft>
                <a:spcPts val="0"/>
              </a:spcAft>
              <a:buNone/>
            </a:pPr>
            <a:r>
              <a:rPr lang="en-US" b="1" dirty="0">
                <a:solidFill>
                  <a:schemeClr val="dk1"/>
                </a:solidFill>
              </a:rPr>
              <a:t>Motivation:</a:t>
            </a:r>
            <a:r>
              <a:rPr lang="en-US" dirty="0">
                <a:solidFill>
                  <a:schemeClr val="dk1"/>
                </a:solidFill>
              </a:rPr>
              <a:t> great for both classification and regression; disallows overfitting trees in model</a:t>
            </a:r>
            <a:endParaRPr dirty="0">
              <a:solidFill>
                <a:schemeClr val="dk1"/>
              </a:solidFill>
            </a:endParaRPr>
          </a:p>
          <a:p>
            <a:pPr marL="139700" marR="0" lvl="0" algn="just" rtl="0">
              <a:lnSpc>
                <a:spcPct val="115000"/>
              </a:lnSpc>
              <a:spcBef>
                <a:spcPts val="0"/>
              </a:spcBef>
              <a:spcAft>
                <a:spcPts val="0"/>
              </a:spcAft>
              <a:buSzPts val="1400"/>
            </a:pPr>
            <a:r>
              <a:rPr lang="en-US" b="1" dirty="0">
                <a:solidFill>
                  <a:srgbClr val="92D050"/>
                </a:solidFill>
              </a:rPr>
              <a:t>Support Vector Machines </a:t>
            </a:r>
            <a:r>
              <a:rPr lang="en-US" dirty="0">
                <a:solidFill>
                  <a:schemeClr val="dk1"/>
                </a:solidFill>
              </a:rPr>
              <a:t>- independent accuracy - </a:t>
            </a:r>
            <a:endParaRPr dirty="0">
              <a:solidFill>
                <a:schemeClr val="dk1"/>
              </a:solidFill>
            </a:endParaRPr>
          </a:p>
          <a:p>
            <a:pPr marL="457200" marR="0" lvl="0" indent="0" algn="just" rtl="0">
              <a:lnSpc>
                <a:spcPct val="115000"/>
              </a:lnSpc>
              <a:spcBef>
                <a:spcPts val="0"/>
              </a:spcBef>
              <a:spcAft>
                <a:spcPts val="0"/>
              </a:spcAft>
              <a:buNone/>
            </a:pPr>
            <a:r>
              <a:rPr lang="en-US" b="1" dirty="0">
                <a:solidFill>
                  <a:schemeClr val="dk1"/>
                </a:solidFill>
              </a:rPr>
              <a:t>Motivation:</a:t>
            </a:r>
            <a:r>
              <a:rPr lang="en-US" dirty="0">
                <a:solidFill>
                  <a:schemeClr val="dk1"/>
                </a:solidFill>
              </a:rPr>
              <a:t> acclaimed model when there exists non-linear relationships between features</a:t>
            </a:r>
            <a:endParaRPr sz="1400" b="0" i="0" u="none" strike="noStrike" cap="none" dirty="0">
              <a:solidFill>
                <a:srgbClr val="000000"/>
              </a:solidFill>
              <a:latin typeface="Arial"/>
              <a:ea typeface="Arial"/>
              <a:cs typeface="Arial"/>
              <a:sym typeface="Arial"/>
            </a:endParaRPr>
          </a:p>
        </p:txBody>
      </p:sp>
      <p:sp>
        <p:nvSpPr>
          <p:cNvPr id="81" name="Google Shape;81;g74f3d62c74_1_3"/>
          <p:cNvSpPr txBox="1"/>
          <p:nvPr/>
        </p:nvSpPr>
        <p:spPr>
          <a:xfrm>
            <a:off x="746449" y="651141"/>
            <a:ext cx="45387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Method: The </a:t>
            </a:r>
            <a:r>
              <a:rPr lang="en-US" sz="2000" b="1">
                <a:solidFill>
                  <a:srgbClr val="FF2A27"/>
                </a:solidFill>
              </a:rPr>
              <a:t>Overview</a:t>
            </a:r>
            <a:endParaRPr/>
          </a:p>
        </p:txBody>
      </p:sp>
      <p:sp>
        <p:nvSpPr>
          <p:cNvPr id="82" name="Google Shape;82;g74f3d62c74_1_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6</a:t>
            </a:fld>
            <a:endParaRPr/>
          </a:p>
        </p:txBody>
      </p:sp>
      <p:pic>
        <p:nvPicPr>
          <p:cNvPr id="83" name="Google Shape;83;g74f3d62c74_1_3"/>
          <p:cNvPicPr preferRelativeResize="0"/>
          <p:nvPr/>
        </p:nvPicPr>
        <p:blipFill>
          <a:blip r:embed="rId5">
            <a:alphaModFix/>
          </a:blip>
          <a:stretch>
            <a:fillRect/>
          </a:stretch>
        </p:blipFill>
        <p:spPr>
          <a:xfrm>
            <a:off x="2779549" y="3668675"/>
            <a:ext cx="3529625" cy="1448700"/>
          </a:xfrm>
          <a:prstGeom prst="rect">
            <a:avLst/>
          </a:prstGeom>
          <a:noFill/>
          <a:ln>
            <a:noFill/>
          </a:ln>
        </p:spPr>
      </p:pic>
      <p:sp>
        <p:nvSpPr>
          <p:cNvPr id="84" name="Google Shape;84;g74f3d62c74_1_3"/>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Jaydip</a:t>
            </a:r>
            <a:endParaRPr dirty="0"/>
          </a:p>
        </p:txBody>
      </p:sp>
      <p:pic>
        <p:nvPicPr>
          <p:cNvPr id="2" name="Audio 1">
            <a:hlinkClick r:id="" action="ppaction://media"/>
            <a:extLst>
              <a:ext uri="{FF2B5EF4-FFF2-40B4-BE49-F238E27FC236}">
                <a16:creationId xmlns:a16="http://schemas.microsoft.com/office/drawing/2014/main" xmlns="" id="{8477C7A3-BFB7-4A27-8530-E936745158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4015"/>
    </mc:Choice>
    <mc:Fallback xmlns="">
      <p:transition spd="slow" advTm="44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6"/>
          <p:cNvSpPr txBox="1"/>
          <p:nvPr/>
        </p:nvSpPr>
        <p:spPr>
          <a:xfrm>
            <a:off x="678023" y="1161691"/>
            <a:ext cx="7719600" cy="3572100"/>
          </a:xfrm>
          <a:prstGeom prst="rect">
            <a:avLst/>
          </a:prstGeom>
          <a:noFill/>
          <a:ln>
            <a:noFill/>
          </a:ln>
        </p:spPr>
        <p:txBody>
          <a:bodyPr spcFirstLastPara="1" wrap="square" lIns="91425" tIns="91425" rIns="91425" bIns="91425" anchor="t" anchorCtr="0">
            <a:noAutofit/>
          </a:bodyPr>
          <a:lstStyle/>
          <a:p>
            <a:pPr marL="285750" marR="0" lvl="1" indent="-285750" algn="just" rtl="0">
              <a:lnSpc>
                <a:spcPct val="115000"/>
              </a:lnSpc>
              <a:spcBef>
                <a:spcPts val="0"/>
              </a:spcBef>
              <a:spcAft>
                <a:spcPts val="0"/>
              </a:spcAft>
              <a:buClr>
                <a:srgbClr val="000000"/>
              </a:buClr>
              <a:buSzPts val="1400"/>
              <a:buFont typeface="Arial"/>
              <a:buChar char="•"/>
            </a:pPr>
            <a:r>
              <a:rPr lang="en-US" b="1"/>
              <a:t>Dataset Split:</a:t>
            </a:r>
            <a:r>
              <a:rPr lang="en-US"/>
              <a:t> Test and Train data was split 80:20 Test:Train with our dataset having around 4000 rows, with attributes being chosen among Ratings, Genre, Actors, Writers, Directors, Language, Country and Production.</a:t>
            </a:r>
            <a:endParaRPr/>
          </a:p>
          <a:p>
            <a:pPr marL="285750" marR="0" lvl="1" indent="-285750" algn="just" rtl="0">
              <a:lnSpc>
                <a:spcPct val="115000"/>
              </a:lnSpc>
              <a:spcBef>
                <a:spcPts val="0"/>
              </a:spcBef>
              <a:spcAft>
                <a:spcPts val="0"/>
              </a:spcAft>
              <a:buSzPts val="1400"/>
              <a:buChar char="•"/>
            </a:pPr>
            <a:r>
              <a:rPr lang="en-US" b="1"/>
              <a:t>Model Structure: </a:t>
            </a:r>
            <a:r>
              <a:rPr lang="en-US"/>
              <a:t>Selecting 3 models based on their usefulness, in our case, Ridge Regressor, Random Forest and SVM. Next, we process their predictions using sklearn’s Stacking regressor which learns based on the results of the other regressors. </a:t>
            </a:r>
            <a:endParaRPr/>
          </a:p>
          <a:p>
            <a:pPr marL="285750" marR="0" lvl="1" indent="-285750" algn="just" rtl="0">
              <a:lnSpc>
                <a:spcPct val="115000"/>
              </a:lnSpc>
              <a:spcBef>
                <a:spcPts val="0"/>
              </a:spcBef>
              <a:spcAft>
                <a:spcPts val="0"/>
              </a:spcAft>
              <a:buClr>
                <a:srgbClr val="A64D79"/>
              </a:buClr>
              <a:buSzPts val="1400"/>
              <a:buChar char="•"/>
            </a:pPr>
            <a:r>
              <a:rPr lang="en-US" i="1">
                <a:solidFill>
                  <a:srgbClr val="A64D79"/>
                </a:solidFill>
              </a:rPr>
              <a:t>Alternative: We didn’t choose Voting regressor since it will work best when all the regressors are working equally well. We also didn’t choose Lasso regression, since the dimensionality was too high to be provide good results.</a:t>
            </a:r>
            <a:endParaRPr i="1">
              <a:solidFill>
                <a:srgbClr val="A64D79"/>
              </a:solidFill>
            </a:endParaRPr>
          </a:p>
          <a:p>
            <a:pPr marL="285750" marR="0" lvl="1" indent="-285750" algn="just" rtl="0">
              <a:lnSpc>
                <a:spcPct val="115000"/>
              </a:lnSpc>
              <a:spcBef>
                <a:spcPts val="0"/>
              </a:spcBef>
              <a:spcAft>
                <a:spcPts val="0"/>
              </a:spcAft>
              <a:buSzPts val="1400"/>
              <a:buChar char="•"/>
            </a:pPr>
            <a:r>
              <a:rPr lang="en-US" b="1"/>
              <a:t>Evaluation Methods:</a:t>
            </a:r>
            <a:r>
              <a:rPr lang="en-US"/>
              <a:t> </a:t>
            </a:r>
            <a:endParaRPr/>
          </a:p>
          <a:p>
            <a:pPr marL="628650" marR="0" lvl="2" indent="-317500" algn="just" rtl="0">
              <a:lnSpc>
                <a:spcPct val="115000"/>
              </a:lnSpc>
              <a:spcBef>
                <a:spcPts val="0"/>
              </a:spcBef>
              <a:spcAft>
                <a:spcPts val="0"/>
              </a:spcAft>
              <a:buClr>
                <a:srgbClr val="45818E"/>
              </a:buClr>
              <a:buSzPts val="1400"/>
              <a:buChar char="■"/>
            </a:pPr>
            <a:r>
              <a:rPr lang="en-US">
                <a:solidFill>
                  <a:srgbClr val="45818E"/>
                </a:solidFill>
              </a:rPr>
              <a:t>Training and Testing errors</a:t>
            </a:r>
            <a:endParaRPr>
              <a:solidFill>
                <a:srgbClr val="45818E"/>
              </a:solidFill>
            </a:endParaRPr>
          </a:p>
          <a:p>
            <a:pPr marL="628650" marR="0" lvl="2" indent="-317500" algn="just" rtl="0">
              <a:lnSpc>
                <a:spcPct val="115000"/>
              </a:lnSpc>
              <a:spcBef>
                <a:spcPts val="0"/>
              </a:spcBef>
              <a:spcAft>
                <a:spcPts val="0"/>
              </a:spcAft>
              <a:buSzPts val="1400"/>
              <a:buChar char="■"/>
            </a:pPr>
            <a:r>
              <a:rPr lang="en-US">
                <a:solidFill>
                  <a:srgbClr val="3C78D8"/>
                </a:solidFill>
              </a:rPr>
              <a:t>Accuracy over error margin:</a:t>
            </a:r>
            <a:r>
              <a:rPr lang="en-US"/>
              <a:t> Given an error margin, how well can our model predict the Movie rating?</a:t>
            </a:r>
            <a:endParaRPr/>
          </a:p>
          <a:p>
            <a:pPr marL="628650" marR="0" lvl="2" indent="-317500" algn="just" rtl="0">
              <a:lnSpc>
                <a:spcPct val="115000"/>
              </a:lnSpc>
              <a:spcBef>
                <a:spcPts val="0"/>
              </a:spcBef>
              <a:spcAft>
                <a:spcPts val="0"/>
              </a:spcAft>
              <a:buClr>
                <a:srgbClr val="674EA7"/>
              </a:buClr>
              <a:buSzPts val="1400"/>
              <a:buChar char="■"/>
            </a:pPr>
            <a:r>
              <a:rPr lang="en-US">
                <a:solidFill>
                  <a:srgbClr val="674EA7"/>
                </a:solidFill>
              </a:rPr>
              <a:t>R</a:t>
            </a:r>
            <a:r>
              <a:rPr lang="en-US" sz="1300" baseline="30000">
                <a:solidFill>
                  <a:srgbClr val="674EA7"/>
                </a:solidFill>
              </a:rPr>
              <a:t>2</a:t>
            </a:r>
            <a:r>
              <a:rPr lang="en-US" sz="1300">
                <a:solidFill>
                  <a:srgbClr val="674EA7"/>
                </a:solidFill>
              </a:rPr>
              <a:t> </a:t>
            </a:r>
            <a:r>
              <a:rPr lang="en-US">
                <a:solidFill>
                  <a:srgbClr val="674EA7"/>
                </a:solidFill>
              </a:rPr>
              <a:t>score</a:t>
            </a:r>
            <a:endParaRPr>
              <a:solidFill>
                <a:srgbClr val="674EA7"/>
              </a:solidFill>
            </a:endParaRPr>
          </a:p>
          <a:p>
            <a:pPr marL="628650" marR="0" lvl="2" indent="-317500" algn="just" rtl="0">
              <a:lnSpc>
                <a:spcPct val="115000"/>
              </a:lnSpc>
              <a:spcBef>
                <a:spcPts val="0"/>
              </a:spcBef>
              <a:spcAft>
                <a:spcPts val="0"/>
              </a:spcAft>
              <a:buSzPts val="1400"/>
              <a:buChar char="■"/>
            </a:pPr>
            <a:r>
              <a:rPr lang="en-US">
                <a:solidFill>
                  <a:srgbClr val="674EA7"/>
                </a:solidFill>
              </a:rPr>
              <a:t>Relationships extracted between Features</a:t>
            </a:r>
            <a:r>
              <a:rPr lang="en-US"/>
              <a:t> from our current model.</a:t>
            </a:r>
            <a:endParaRPr/>
          </a:p>
        </p:txBody>
      </p:sp>
      <p:sp>
        <p:nvSpPr>
          <p:cNvPr id="90" name="Google Shape;90;p6"/>
          <p:cNvSpPr txBox="1"/>
          <p:nvPr/>
        </p:nvSpPr>
        <p:spPr>
          <a:xfrm>
            <a:off x="746449" y="651141"/>
            <a:ext cx="45386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Method: </a:t>
            </a:r>
            <a:r>
              <a:rPr lang="en-US" sz="2000" b="1">
                <a:solidFill>
                  <a:srgbClr val="FF2A27"/>
                </a:solidFill>
              </a:rPr>
              <a:t>Details</a:t>
            </a:r>
            <a:endParaRPr/>
          </a:p>
        </p:txBody>
      </p:sp>
      <p:sp>
        <p:nvSpPr>
          <p:cNvPr id="91" name="Google Shape;91;p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7</a:t>
            </a:fld>
            <a:endParaRPr/>
          </a:p>
        </p:txBody>
      </p:sp>
      <p:sp>
        <p:nvSpPr>
          <p:cNvPr id="92" name="Google Shape;92;p6"/>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Jaydip</a:t>
            </a:r>
            <a:endParaRPr dirty="0"/>
          </a:p>
        </p:txBody>
      </p:sp>
      <p:pic>
        <p:nvPicPr>
          <p:cNvPr id="3" name="Audio 2">
            <a:hlinkClick r:id="" action="ppaction://media"/>
            <a:extLst>
              <a:ext uri="{FF2B5EF4-FFF2-40B4-BE49-F238E27FC236}">
                <a16:creationId xmlns:a16="http://schemas.microsoft.com/office/drawing/2014/main" xmlns="" id="{369784E7-15EE-4DAC-B040-A2E2369F5D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2853"/>
    </mc:Choice>
    <mc:Fallback xmlns="">
      <p:transition spd="slow" advTm="62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7"/>
          <p:cNvSpPr txBox="1"/>
          <p:nvPr/>
        </p:nvSpPr>
        <p:spPr>
          <a:xfrm>
            <a:off x="678023" y="1161691"/>
            <a:ext cx="7719527" cy="3572040"/>
          </a:xfrm>
          <a:prstGeom prst="rect">
            <a:avLst/>
          </a:prstGeom>
          <a:noFill/>
          <a:ln>
            <a:noFill/>
          </a:ln>
        </p:spPr>
        <p:txBody>
          <a:bodyPr spcFirstLastPara="1" wrap="square" lIns="91425" tIns="91425" rIns="91425" bIns="91425" anchor="t" anchorCtr="0">
            <a:noAutofit/>
          </a:bodyPr>
          <a:lstStyle/>
          <a:p>
            <a:pPr marL="285750" marR="0" lvl="1" indent="-285750" algn="l" rtl="0">
              <a:lnSpc>
                <a:spcPct val="100000"/>
              </a:lnSpc>
              <a:spcBef>
                <a:spcPts val="0"/>
              </a:spcBef>
              <a:spcAft>
                <a:spcPts val="0"/>
              </a:spcAft>
              <a:buClr>
                <a:srgbClr val="000000"/>
              </a:buClr>
              <a:buSzPts val="1400"/>
              <a:buFont typeface="Arial"/>
              <a:buChar char="•"/>
            </a:pPr>
            <a:r>
              <a:rPr lang="en-US"/>
              <a:t>Initial Tuning and Results:</a:t>
            </a:r>
            <a:endParaRPr/>
          </a:p>
        </p:txBody>
      </p:sp>
      <p:sp>
        <p:nvSpPr>
          <p:cNvPr id="98" name="Google Shape;98;p7"/>
          <p:cNvSpPr txBox="1"/>
          <p:nvPr/>
        </p:nvSpPr>
        <p:spPr>
          <a:xfrm>
            <a:off x="746449" y="651141"/>
            <a:ext cx="45386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Results</a:t>
            </a:r>
            <a:endParaRPr/>
          </a:p>
        </p:txBody>
      </p:sp>
      <p:sp>
        <p:nvSpPr>
          <p:cNvPr id="99" name="Google Shape;99;p7"/>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8</a:t>
            </a:fld>
            <a:endParaRPr/>
          </a:p>
        </p:txBody>
      </p:sp>
      <p:pic>
        <p:nvPicPr>
          <p:cNvPr id="100" name="Google Shape;100;p7"/>
          <p:cNvPicPr preferRelativeResize="0"/>
          <p:nvPr/>
        </p:nvPicPr>
        <p:blipFill>
          <a:blip r:embed="rId5">
            <a:alphaModFix/>
          </a:blip>
          <a:stretch>
            <a:fillRect/>
          </a:stretch>
        </p:blipFill>
        <p:spPr>
          <a:xfrm>
            <a:off x="848838" y="1590675"/>
            <a:ext cx="4333875" cy="1962150"/>
          </a:xfrm>
          <a:prstGeom prst="rect">
            <a:avLst/>
          </a:prstGeom>
          <a:noFill/>
          <a:ln w="9525" cap="flat" cmpd="sng">
            <a:solidFill>
              <a:schemeClr val="dk2"/>
            </a:solidFill>
            <a:prstDash val="solid"/>
            <a:round/>
            <a:headEnd type="none" w="sm" len="sm"/>
            <a:tailEnd type="none" w="sm" len="sm"/>
          </a:ln>
        </p:spPr>
      </p:pic>
      <p:sp>
        <p:nvSpPr>
          <p:cNvPr id="101" name="Google Shape;101;p7"/>
          <p:cNvSpPr txBox="1"/>
          <p:nvPr/>
        </p:nvSpPr>
        <p:spPr>
          <a:xfrm>
            <a:off x="5391200" y="1631925"/>
            <a:ext cx="2856000" cy="1920900"/>
          </a:xfrm>
          <a:prstGeom prst="rect">
            <a:avLst/>
          </a:prstGeom>
          <a:noFill/>
          <a:ln>
            <a:noFill/>
          </a:ln>
        </p:spPr>
        <p:txBody>
          <a:bodyPr spcFirstLastPara="1" wrap="square" lIns="91425" tIns="91425" rIns="91425" bIns="91425" anchor="t" anchorCtr="0">
            <a:noAutofit/>
          </a:bodyPr>
          <a:lstStyle/>
          <a:p>
            <a:pPr marL="457200" lvl="0" indent="-317500" algn="just" rtl="0">
              <a:spcBef>
                <a:spcPts val="0"/>
              </a:spcBef>
              <a:spcAft>
                <a:spcPts val="0"/>
              </a:spcAft>
              <a:buSzPts val="1400"/>
              <a:buAutoNum type="arabicPeriod"/>
            </a:pPr>
            <a:r>
              <a:rPr lang="en-US"/>
              <a:t>KNN with Jaccard Distance provided us with a CV error of 0.76</a:t>
            </a:r>
            <a:endParaRPr/>
          </a:p>
          <a:p>
            <a:pPr marL="457200" lvl="0" indent="-317500" algn="just" rtl="0">
              <a:spcBef>
                <a:spcPts val="0"/>
              </a:spcBef>
              <a:spcAft>
                <a:spcPts val="0"/>
              </a:spcAft>
              <a:buSzPts val="1400"/>
              <a:buAutoNum type="arabicPeriod"/>
            </a:pPr>
            <a:r>
              <a:rPr lang="en-US"/>
              <a:t>The best and promising model after choosing our baseline is the</a:t>
            </a:r>
            <a:r>
              <a:rPr lang="en-US" b="1"/>
              <a:t> Random Forest Generator</a:t>
            </a:r>
            <a:r>
              <a:rPr lang="en-US"/>
              <a:t> - with 50% features being used to predict ratings.</a:t>
            </a:r>
            <a:endParaRPr/>
          </a:p>
        </p:txBody>
      </p:sp>
      <p:sp>
        <p:nvSpPr>
          <p:cNvPr id="102" name="Google Shape;102;p7"/>
          <p:cNvSpPr txBox="1"/>
          <p:nvPr/>
        </p:nvSpPr>
        <p:spPr>
          <a:xfrm>
            <a:off x="678025" y="3817500"/>
            <a:ext cx="7569300" cy="1326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a:t>3. Our chosen models had lesser error and have been hyperparameter tuned based on </a:t>
            </a:r>
            <a:r>
              <a:rPr lang="en-US">
                <a:solidFill>
                  <a:srgbClr val="38761D"/>
                </a:solidFill>
              </a:rPr>
              <a:t>tuning.py script.</a:t>
            </a:r>
            <a:endParaRPr>
              <a:solidFill>
                <a:srgbClr val="38761D"/>
              </a:solidFill>
            </a:endParaRPr>
          </a:p>
          <a:p>
            <a:pPr marL="0" lvl="0" indent="0" algn="just" rtl="0">
              <a:spcBef>
                <a:spcPts val="0"/>
              </a:spcBef>
              <a:spcAft>
                <a:spcPts val="0"/>
              </a:spcAft>
              <a:buNone/>
            </a:pPr>
            <a:r>
              <a:rPr lang="en-US"/>
              <a:t>4. Expectations are to realise a much better prediction model than our baseline.</a:t>
            </a:r>
            <a:endParaRPr/>
          </a:p>
        </p:txBody>
      </p:sp>
      <p:sp>
        <p:nvSpPr>
          <p:cNvPr id="103" name="Google Shape;103;p7"/>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a:t>
            </a:r>
            <a:r>
              <a:rPr lang="en-US" dirty="0" err="1"/>
              <a:t>Maharshi</a:t>
            </a:r>
            <a:endParaRPr dirty="0"/>
          </a:p>
        </p:txBody>
      </p:sp>
      <p:pic>
        <p:nvPicPr>
          <p:cNvPr id="3" name="slide8" descr="slide8">
            <a:hlinkClick r:id="" action="ppaction://media"/>
            <a:extLst>
              <a:ext uri="{FF2B5EF4-FFF2-40B4-BE49-F238E27FC236}">
                <a16:creationId xmlns:a16="http://schemas.microsoft.com/office/drawing/2014/main" xmlns="" id="{0B0823AC-24BA-F542-8E23-9A9825D1F7E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584750" y="216554"/>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1450"/>
    </mc:Choice>
    <mc:Fallback xmlns="">
      <p:transition spd="slow" advTm="51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5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8"/>
          <p:cNvSpPr txBox="1"/>
          <p:nvPr/>
        </p:nvSpPr>
        <p:spPr>
          <a:xfrm>
            <a:off x="678023" y="1161691"/>
            <a:ext cx="7719527" cy="3572040"/>
          </a:xfrm>
          <a:prstGeom prst="rect">
            <a:avLst/>
          </a:prstGeom>
          <a:noFill/>
          <a:ln>
            <a:noFill/>
          </a:ln>
        </p:spPr>
        <p:txBody>
          <a:bodyPr spcFirstLastPara="1" wrap="square" lIns="91425" tIns="91425" rIns="91425" bIns="91425" anchor="t" anchorCtr="0">
            <a:noAutofit/>
          </a:bodyPr>
          <a:lstStyle/>
          <a:p>
            <a:pPr marL="285750" marR="0" lvl="1" indent="-19685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09" name="Google Shape;109;p8"/>
          <p:cNvSpPr txBox="1"/>
          <p:nvPr/>
        </p:nvSpPr>
        <p:spPr>
          <a:xfrm>
            <a:off x="746449" y="651141"/>
            <a:ext cx="45386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a:solidFill>
                  <a:srgbClr val="FF2A27"/>
                </a:solidFill>
                <a:latin typeface="Arial"/>
                <a:ea typeface="Arial"/>
                <a:cs typeface="Arial"/>
                <a:sym typeface="Arial"/>
              </a:rPr>
              <a:t>Results</a:t>
            </a:r>
            <a:endParaRPr/>
          </a:p>
        </p:txBody>
      </p:sp>
      <p:sp>
        <p:nvSpPr>
          <p:cNvPr id="110" name="Google Shape;110;p8"/>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9</a:t>
            </a:fld>
            <a:endParaRPr/>
          </a:p>
        </p:txBody>
      </p:sp>
      <p:pic>
        <p:nvPicPr>
          <p:cNvPr id="111" name="Google Shape;111;p8"/>
          <p:cNvPicPr preferRelativeResize="0"/>
          <p:nvPr/>
        </p:nvPicPr>
        <p:blipFill>
          <a:blip r:embed="rId5">
            <a:alphaModFix/>
          </a:blip>
          <a:stretch>
            <a:fillRect/>
          </a:stretch>
        </p:blipFill>
        <p:spPr>
          <a:xfrm>
            <a:off x="3345275" y="998856"/>
            <a:ext cx="3310150" cy="2482595"/>
          </a:xfrm>
          <a:prstGeom prst="rect">
            <a:avLst/>
          </a:prstGeom>
          <a:noFill/>
          <a:ln>
            <a:noFill/>
          </a:ln>
        </p:spPr>
      </p:pic>
      <p:sp>
        <p:nvSpPr>
          <p:cNvPr id="113" name="Google Shape;113;p8"/>
          <p:cNvSpPr txBox="1"/>
          <p:nvPr/>
        </p:nvSpPr>
        <p:spPr>
          <a:xfrm>
            <a:off x="6426825" y="1161700"/>
            <a:ext cx="2717100" cy="34863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a:t>As you can see from the charts - tuning the hyperparameters of each of the ridge, Random Forest and SVM provide for a fine and better accuracy yielding predictor.</a:t>
            </a:r>
            <a:endParaRPr/>
          </a:p>
          <a:p>
            <a:pPr marL="0" lvl="0" indent="0" algn="just" rtl="0">
              <a:spcBef>
                <a:spcPts val="0"/>
              </a:spcBef>
              <a:spcAft>
                <a:spcPts val="0"/>
              </a:spcAft>
              <a:buNone/>
            </a:pPr>
            <a:endParaRPr/>
          </a:p>
          <a:p>
            <a:pPr marL="0" lvl="0" indent="0" algn="just" rtl="0">
              <a:spcBef>
                <a:spcPts val="0"/>
              </a:spcBef>
              <a:spcAft>
                <a:spcPts val="0"/>
              </a:spcAft>
              <a:buNone/>
            </a:pPr>
            <a:r>
              <a:rPr lang="en-US"/>
              <a:t>The MSE and RMSE have improved significantly in our model from the baseline.</a:t>
            </a:r>
            <a:endParaRPr/>
          </a:p>
          <a:p>
            <a:pPr marL="0" lvl="0" indent="0" algn="just" rtl="0">
              <a:spcBef>
                <a:spcPts val="0"/>
              </a:spcBef>
              <a:spcAft>
                <a:spcPts val="0"/>
              </a:spcAft>
              <a:buNone/>
            </a:pPr>
            <a:endParaRPr/>
          </a:p>
          <a:p>
            <a:pPr marL="0" lvl="0" indent="0" algn="just" rtl="0">
              <a:spcBef>
                <a:spcPts val="0"/>
              </a:spcBef>
              <a:spcAft>
                <a:spcPts val="0"/>
              </a:spcAft>
              <a:buNone/>
            </a:pPr>
            <a:r>
              <a:rPr lang="en-US"/>
              <a:t>It is important to note that the error margin provides room for better estimation.</a:t>
            </a:r>
            <a:endParaRPr/>
          </a:p>
        </p:txBody>
      </p:sp>
      <p:pic>
        <p:nvPicPr>
          <p:cNvPr id="114" name="Google Shape;114;p8"/>
          <p:cNvPicPr preferRelativeResize="0"/>
          <p:nvPr/>
        </p:nvPicPr>
        <p:blipFill>
          <a:blip r:embed="rId6">
            <a:alphaModFix/>
          </a:blip>
          <a:stretch>
            <a:fillRect/>
          </a:stretch>
        </p:blipFill>
        <p:spPr>
          <a:xfrm>
            <a:off x="511050" y="3699400"/>
            <a:ext cx="5812674" cy="1084400"/>
          </a:xfrm>
          <a:prstGeom prst="rect">
            <a:avLst/>
          </a:prstGeom>
          <a:noFill/>
          <a:ln w="9525" cap="flat" cmpd="sng">
            <a:solidFill>
              <a:schemeClr val="dk2"/>
            </a:solidFill>
            <a:prstDash val="solid"/>
            <a:round/>
            <a:headEnd type="none" w="sm" len="sm"/>
            <a:tailEnd type="none" w="sm" len="sm"/>
          </a:ln>
        </p:spPr>
      </p:pic>
      <p:pic>
        <p:nvPicPr>
          <p:cNvPr id="115" name="Google Shape;115;p8"/>
          <p:cNvPicPr preferRelativeResize="0"/>
          <p:nvPr/>
        </p:nvPicPr>
        <p:blipFill>
          <a:blip r:embed="rId7">
            <a:alphaModFix/>
          </a:blip>
          <a:stretch>
            <a:fillRect/>
          </a:stretch>
        </p:blipFill>
        <p:spPr>
          <a:xfrm>
            <a:off x="172275" y="998825"/>
            <a:ext cx="3310150" cy="2482625"/>
          </a:xfrm>
          <a:prstGeom prst="rect">
            <a:avLst/>
          </a:prstGeom>
          <a:noFill/>
          <a:ln>
            <a:noFill/>
          </a:ln>
        </p:spPr>
      </p:pic>
      <p:sp>
        <p:nvSpPr>
          <p:cNvPr id="116" name="Google Shape;116;p8"/>
          <p:cNvSpPr txBox="1"/>
          <p:nvPr/>
        </p:nvSpPr>
        <p:spPr>
          <a:xfrm>
            <a:off x="116575" y="336700"/>
            <a:ext cx="8655000" cy="204000"/>
          </a:xfrm>
          <a:prstGeom prst="rect">
            <a:avLst/>
          </a:prstGeom>
          <a:noFill/>
          <a:ln>
            <a:noFill/>
          </a:ln>
        </p:spPr>
        <p:txBody>
          <a:bodyPr spcFirstLastPara="1" wrap="square" lIns="91425" tIns="91425" rIns="91425" bIns="91425" anchor="t" anchorCtr="0">
            <a:noAutofit/>
          </a:bodyPr>
          <a:lstStyle/>
          <a:p>
            <a:pPr lvl="0"/>
            <a:r>
              <a:rPr lang="en-US" dirty="0"/>
              <a:t>Group P11, Speaker - </a:t>
            </a:r>
            <a:r>
              <a:rPr lang="en-US" dirty="0" err="1"/>
              <a:t>Maharshi</a:t>
            </a:r>
            <a:endParaRPr dirty="0"/>
          </a:p>
        </p:txBody>
      </p:sp>
      <p:sp>
        <p:nvSpPr>
          <p:cNvPr id="2" name="TextBox 1">
            <a:extLst>
              <a:ext uri="{FF2B5EF4-FFF2-40B4-BE49-F238E27FC236}">
                <a16:creationId xmlns:a16="http://schemas.microsoft.com/office/drawing/2014/main" xmlns="" id="{AF01757B-6B05-874E-A193-2F64A673D115}"/>
              </a:ext>
            </a:extLst>
          </p:cNvPr>
          <p:cNvSpPr txBox="1"/>
          <p:nvPr/>
        </p:nvSpPr>
        <p:spPr>
          <a:xfrm>
            <a:off x="1048204" y="3404258"/>
            <a:ext cx="1967578" cy="261610"/>
          </a:xfrm>
          <a:prstGeom prst="rect">
            <a:avLst/>
          </a:prstGeom>
          <a:noFill/>
        </p:spPr>
        <p:txBody>
          <a:bodyPr wrap="square" rtlCol="0">
            <a:spAutoFit/>
          </a:bodyPr>
          <a:lstStyle/>
          <a:p>
            <a:r>
              <a:rPr lang="en-US" sz="1100" dirty="0"/>
              <a:t>Baseline KNN Regressor</a:t>
            </a:r>
            <a:endParaRPr lang="en-US" dirty="0"/>
          </a:p>
        </p:txBody>
      </p:sp>
      <p:sp>
        <p:nvSpPr>
          <p:cNvPr id="3" name="TextBox 2">
            <a:extLst>
              <a:ext uri="{FF2B5EF4-FFF2-40B4-BE49-F238E27FC236}">
                <a16:creationId xmlns:a16="http://schemas.microsoft.com/office/drawing/2014/main" xmlns="" id="{E6A7D6C4-2096-E74C-BFE9-A45E10AB104A}"/>
              </a:ext>
            </a:extLst>
          </p:cNvPr>
          <p:cNvSpPr txBox="1"/>
          <p:nvPr/>
        </p:nvSpPr>
        <p:spPr>
          <a:xfrm>
            <a:off x="4076475" y="3393512"/>
            <a:ext cx="1967578" cy="261610"/>
          </a:xfrm>
          <a:prstGeom prst="rect">
            <a:avLst/>
          </a:prstGeom>
          <a:noFill/>
        </p:spPr>
        <p:txBody>
          <a:bodyPr wrap="square" rtlCol="0">
            <a:spAutoFit/>
          </a:bodyPr>
          <a:lstStyle/>
          <a:p>
            <a:r>
              <a:rPr lang="en-US" sz="1100" dirty="0"/>
              <a:t>Stacked Generalized Model</a:t>
            </a:r>
          </a:p>
        </p:txBody>
      </p:sp>
      <p:pic>
        <p:nvPicPr>
          <p:cNvPr id="4" name="Slide9" descr="Slide9">
            <a:hlinkClick r:id="" action="ppaction://media"/>
            <a:extLst>
              <a:ext uri="{FF2B5EF4-FFF2-40B4-BE49-F238E27FC236}">
                <a16:creationId xmlns:a16="http://schemas.microsoft.com/office/drawing/2014/main" xmlns="" id="{59301CAC-C87B-0B44-AAD6-25FA75A1FA1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270099" y="244741"/>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0950"/>
    </mc:Choice>
    <mc:Fallback xmlns="">
      <p:transition spd="slow" advTm="409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1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ncstate-ppt-template-horiz-center-logo">
  <a:themeElements>
    <a:clrScheme name="Custom 1">
      <a:dk1>
        <a:srgbClr val="000000"/>
      </a:dk1>
      <a:lt1>
        <a:srgbClr val="FFFFFF"/>
      </a:lt1>
      <a:dk2>
        <a:srgbClr val="000000"/>
      </a:dk2>
      <a:lt2>
        <a:srgbClr val="F8F8F8"/>
      </a:lt2>
      <a:accent1>
        <a:srgbClr val="CC110A"/>
      </a:accent1>
      <a:accent2>
        <a:srgbClr val="990200"/>
      </a:accent2>
      <a:accent3>
        <a:srgbClr val="BFBFBF"/>
      </a:accent3>
      <a:accent4>
        <a:srgbClr val="808080"/>
      </a:accent4>
      <a:accent5>
        <a:srgbClr val="5F5F5F"/>
      </a:accent5>
      <a:accent6>
        <a:srgbClr val="4D4D4D"/>
      </a:accent6>
      <a:hlink>
        <a:srgbClr val="1F2B5F"/>
      </a:hlink>
      <a:folHlink>
        <a:srgbClr val="77126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TotalTime>
  <Words>1081</Words>
  <Application>Microsoft Office PowerPoint</Application>
  <PresentationFormat>On-screen Show (16:9)</PresentationFormat>
  <Paragraphs>121</Paragraphs>
  <Slides>12</Slides>
  <Notes>12</Notes>
  <HiddenSlides>0</HiddenSlides>
  <MMClips>12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ncstate-ppt-template-horiz-center-logo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Jaydeep Gabani</cp:lastModifiedBy>
  <cp:revision>23</cp:revision>
  <dcterms:modified xsi:type="dcterms:W3CDTF">2020-04-25T02:26:43Z</dcterms:modified>
</cp:coreProperties>
</file>